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embeddedFontLst>
    <p:embeddedFont>
      <p:font typeface="Roboto"/>
      <p:regular r:id="rId19"/>
      <p:bold r:id="rId20"/>
      <p:italic r:id="rId21"/>
      <p:boldItalic r:id="rId22"/>
    </p:embeddedFont>
    <p:embeddedFont>
      <p:font typeface="Merriweather"/>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22" Type="http://schemas.openxmlformats.org/officeDocument/2006/relationships/font" Target="fonts/Roboto-boldItalic.fntdata"/><Relationship Id="rId21" Type="http://schemas.openxmlformats.org/officeDocument/2006/relationships/font" Target="fonts/Roboto-italic.fntdata"/><Relationship Id="rId24" Type="http://schemas.openxmlformats.org/officeDocument/2006/relationships/font" Target="fonts/Merriweather-bold.fntdata"/><Relationship Id="rId23" Type="http://schemas.openxmlformats.org/officeDocument/2006/relationships/font" Target="fonts/Merriweather-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erriweather-boldItalic.fntdata"/><Relationship Id="rId25" Type="http://schemas.openxmlformats.org/officeDocument/2006/relationships/font" Target="fonts/Merriweather-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Roboto-regular.fntdata"/><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instructables.com/id/Raspberry-Pi-and-ROS-Robotic-Operating-System/"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Shape 6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62" name="Shape 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Outline: Introduction, Team, Diagrams, Design with Positioning, Challenges, Design with Positioning, Mechanical Design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1000" u="sng"/>
              <a:t>Rob </a:t>
            </a:r>
            <a:endParaRPr b="1" sz="1000" u="sng"/>
          </a:p>
          <a:p>
            <a:pPr indent="0" lvl="0" marL="0">
              <a:spcBef>
                <a:spcPts val="0"/>
              </a:spcBef>
              <a:spcAft>
                <a:spcPts val="0"/>
              </a:spcAft>
              <a:buNone/>
            </a:pPr>
            <a:r>
              <a:t/>
            </a:r>
            <a:endParaRPr b="1" sz="1000" u="sng"/>
          </a:p>
          <a:p>
            <a:pPr indent="0" lvl="0" marL="0">
              <a:spcBef>
                <a:spcPts val="0"/>
              </a:spcBef>
              <a:spcAft>
                <a:spcPts val="0"/>
              </a:spcAft>
              <a:buNone/>
            </a:pPr>
            <a:r>
              <a:rPr b="1" lang="en" sz="1000" u="sng"/>
              <a:t>Pixy</a:t>
            </a:r>
            <a:r>
              <a:rPr lang="en" sz="1000"/>
              <a:t> - Compatible with Ros Indigo and Raspberry Pi </a:t>
            </a:r>
            <a:endParaRPr sz="1000"/>
          </a:p>
          <a:p>
            <a:pPr indent="0" lvl="0" marL="0" rtl="0">
              <a:lnSpc>
                <a:spcPct val="115000"/>
              </a:lnSpc>
              <a:spcBef>
                <a:spcPts val="900"/>
              </a:spcBef>
              <a:spcAft>
                <a:spcPts val="0"/>
              </a:spcAft>
              <a:buNone/>
            </a:pPr>
            <a:r>
              <a:rPr b="1" lang="en" sz="1000" u="sng">
                <a:solidFill>
                  <a:srgbClr val="333333"/>
                </a:solidFill>
                <a:highlight>
                  <a:srgbClr val="FFFFFF"/>
                </a:highlight>
              </a:rPr>
              <a:t>Proximity Sensor: </a:t>
            </a:r>
            <a:r>
              <a:rPr lang="en" sz="1000">
                <a:solidFill>
                  <a:srgbClr val="333333"/>
                </a:solidFill>
                <a:highlight>
                  <a:srgbClr val="FFFFFF"/>
                </a:highlight>
              </a:rPr>
              <a:t>To make a simple proximity sensor, all we need is a light emitter and a light detector. The light emitter is constantly on. Whenever that light hits a nearby object, some of the light is reflected back to the detector. The closer the object is, the more light will be reflected. By measuring the output of the light detector, We can get a rough approximation of how close the object is.</a:t>
            </a:r>
            <a:endParaRPr sz="1000">
              <a:solidFill>
                <a:srgbClr val="333333"/>
              </a:solidFill>
              <a:highlight>
                <a:srgbClr val="FFFFFF"/>
              </a:highlight>
            </a:endParaRPr>
          </a:p>
          <a:p>
            <a:pPr indent="0" lvl="0" marL="0" rtl="0">
              <a:lnSpc>
                <a:spcPct val="115000"/>
              </a:lnSpc>
              <a:spcBef>
                <a:spcPts val="900"/>
              </a:spcBef>
              <a:spcAft>
                <a:spcPts val="0"/>
              </a:spcAft>
              <a:buNone/>
            </a:pPr>
            <a:r>
              <a:rPr b="1" lang="en" sz="1300">
                <a:latin typeface="Roboto"/>
                <a:ea typeface="Roboto"/>
                <a:cs typeface="Roboto"/>
                <a:sym typeface="Roboto"/>
              </a:rPr>
              <a:t>Gyroscope: </a:t>
            </a:r>
            <a:r>
              <a:rPr lang="en" sz="1300">
                <a:latin typeface="Roboto"/>
                <a:ea typeface="Roboto"/>
                <a:cs typeface="Roboto"/>
                <a:sym typeface="Roboto"/>
              </a:rPr>
              <a:t>Monitors the orientation of the hand maneuvering, to insure that it is parallel to the ground</a:t>
            </a:r>
            <a:endParaRPr sz="1300">
              <a:latin typeface="Roboto"/>
              <a:ea typeface="Roboto"/>
              <a:cs typeface="Roboto"/>
              <a:sym typeface="Roboto"/>
            </a:endParaRPr>
          </a:p>
          <a:p>
            <a:pPr indent="0" lvl="0" marL="0" rtl="0">
              <a:lnSpc>
                <a:spcPct val="115000"/>
              </a:lnSpc>
              <a:spcBef>
                <a:spcPts val="1600"/>
              </a:spcBef>
              <a:spcAft>
                <a:spcPts val="0"/>
              </a:spcAft>
              <a:buNone/>
            </a:pPr>
            <a:r>
              <a:t/>
            </a:r>
            <a:endParaRPr b="1" sz="1000" u="sng">
              <a:solidFill>
                <a:srgbClr val="333333"/>
              </a:solidFill>
              <a:highlight>
                <a:srgbClr val="FFFFFF"/>
              </a:highlight>
            </a:endParaRPr>
          </a:p>
          <a:p>
            <a:pPr indent="0" lvl="0" marL="0" rtl="0">
              <a:spcBef>
                <a:spcPts val="900"/>
              </a:spcBef>
              <a:spcAft>
                <a:spcPts val="0"/>
              </a:spcAft>
              <a:buNone/>
            </a:pPr>
            <a:r>
              <a:rPr lang="en" sz="1000">
                <a:solidFill>
                  <a:schemeClr val="lt1"/>
                </a:solidFill>
                <a:latin typeface="Roboto"/>
                <a:ea typeface="Roboto"/>
                <a:cs typeface="Roboto"/>
                <a:sym typeface="Roboto"/>
              </a:rPr>
              <a:t>Raspberry Pi]</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7" name="Shape 1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7" name="Shape 1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lang="en">
                <a:solidFill>
                  <a:srgbClr val="1155CC"/>
                </a:solidFill>
                <a:latin typeface="Roboto"/>
                <a:ea typeface="Roboto"/>
                <a:cs typeface="Roboto"/>
                <a:sym typeface="Roboto"/>
              </a:rPr>
              <a:t>ROB</a:t>
            </a:r>
            <a:endParaRPr b="1">
              <a:solidFill>
                <a:srgbClr val="1155CC"/>
              </a:solidFill>
              <a:latin typeface="Roboto"/>
              <a:ea typeface="Roboto"/>
              <a:cs typeface="Roboto"/>
              <a:sym typeface="Roboto"/>
            </a:endParaRPr>
          </a:p>
          <a:p>
            <a:pPr indent="0" lvl="0" marL="0" rtl="0">
              <a:lnSpc>
                <a:spcPct val="115000"/>
              </a:lnSpc>
              <a:spcBef>
                <a:spcPts val="1600"/>
              </a:spcBef>
              <a:spcAft>
                <a:spcPts val="0"/>
              </a:spcAft>
              <a:buNone/>
            </a:pPr>
            <a:r>
              <a:rPr b="1" lang="en">
                <a:solidFill>
                  <a:srgbClr val="1155CC"/>
                </a:solidFill>
                <a:latin typeface="Roboto"/>
                <a:ea typeface="Roboto"/>
                <a:cs typeface="Roboto"/>
                <a:sym typeface="Roboto"/>
              </a:rPr>
              <a:t>Vision Detection:</a:t>
            </a:r>
            <a:r>
              <a:rPr lang="en">
                <a:solidFill>
                  <a:srgbClr val="1155CC"/>
                </a:solidFill>
                <a:latin typeface="Roboto"/>
                <a:ea typeface="Roboto"/>
                <a:cs typeface="Roboto"/>
                <a:sym typeface="Roboto"/>
              </a:rPr>
              <a:t> Using a camera, determine the size and distance of objects</a:t>
            </a:r>
            <a:endParaRPr>
              <a:solidFill>
                <a:srgbClr val="1155CC"/>
              </a:solidFill>
              <a:latin typeface="Roboto"/>
              <a:ea typeface="Roboto"/>
              <a:cs typeface="Roboto"/>
              <a:sym typeface="Roboto"/>
            </a:endParaRPr>
          </a:p>
          <a:p>
            <a:pPr indent="0" lvl="0" marL="0" rtl="0">
              <a:lnSpc>
                <a:spcPct val="115000"/>
              </a:lnSpc>
              <a:spcBef>
                <a:spcPts val="1600"/>
              </a:spcBef>
              <a:spcAft>
                <a:spcPts val="0"/>
              </a:spcAft>
              <a:buNone/>
            </a:pPr>
            <a:r>
              <a:rPr b="1" lang="en">
                <a:solidFill>
                  <a:srgbClr val="1155CC"/>
                </a:solidFill>
                <a:latin typeface="Roboto"/>
                <a:ea typeface="Roboto"/>
                <a:cs typeface="Roboto"/>
                <a:sym typeface="Roboto"/>
              </a:rPr>
              <a:t>Proximity Sensors: D</a:t>
            </a:r>
            <a:r>
              <a:rPr lang="en">
                <a:solidFill>
                  <a:srgbClr val="1155CC"/>
                </a:solidFill>
                <a:latin typeface="Roboto"/>
                <a:ea typeface="Roboto"/>
                <a:cs typeface="Roboto"/>
                <a:sym typeface="Roboto"/>
              </a:rPr>
              <a:t>etect obstacles within a certain distance</a:t>
            </a:r>
            <a:endParaRPr>
              <a:solidFill>
                <a:srgbClr val="1155CC"/>
              </a:solidFill>
              <a:latin typeface="Roboto"/>
              <a:ea typeface="Roboto"/>
              <a:cs typeface="Roboto"/>
              <a:sym typeface="Roboto"/>
            </a:endParaRPr>
          </a:p>
          <a:p>
            <a:pPr indent="0" lvl="0" marL="0" rtl="0">
              <a:lnSpc>
                <a:spcPct val="115000"/>
              </a:lnSpc>
              <a:spcBef>
                <a:spcPts val="1600"/>
              </a:spcBef>
              <a:spcAft>
                <a:spcPts val="0"/>
              </a:spcAft>
              <a:buNone/>
            </a:pPr>
            <a:r>
              <a:rPr b="1" lang="en">
                <a:solidFill>
                  <a:srgbClr val="1155CC"/>
                </a:solidFill>
                <a:latin typeface="Roboto"/>
                <a:ea typeface="Roboto"/>
                <a:cs typeface="Roboto"/>
                <a:sym typeface="Roboto"/>
              </a:rPr>
              <a:t>Accelerometer:</a:t>
            </a:r>
            <a:r>
              <a:rPr lang="en">
                <a:solidFill>
                  <a:srgbClr val="1155CC"/>
                </a:solidFill>
                <a:latin typeface="Roboto"/>
                <a:ea typeface="Roboto"/>
                <a:cs typeface="Roboto"/>
                <a:sym typeface="Roboto"/>
              </a:rPr>
              <a:t> Orientation changes to each arm segment</a:t>
            </a:r>
            <a:endParaRPr>
              <a:solidFill>
                <a:srgbClr val="1155CC"/>
              </a:solidFill>
              <a:latin typeface="Roboto"/>
              <a:ea typeface="Roboto"/>
              <a:cs typeface="Roboto"/>
              <a:sym typeface="Roboto"/>
            </a:endParaRPr>
          </a:p>
          <a:p>
            <a:pPr indent="0" lvl="0" marL="0" rtl="0">
              <a:lnSpc>
                <a:spcPct val="115000"/>
              </a:lnSpc>
              <a:spcBef>
                <a:spcPts val="1600"/>
              </a:spcBef>
              <a:spcAft>
                <a:spcPts val="0"/>
              </a:spcAft>
              <a:buNone/>
            </a:pPr>
            <a:r>
              <a:rPr b="1" lang="en">
                <a:solidFill>
                  <a:srgbClr val="1155CC"/>
                </a:solidFill>
                <a:latin typeface="Roboto"/>
                <a:ea typeface="Roboto"/>
                <a:cs typeface="Roboto"/>
                <a:sym typeface="Roboto"/>
              </a:rPr>
              <a:t>Gyroscope: </a:t>
            </a:r>
            <a:r>
              <a:rPr lang="en">
                <a:solidFill>
                  <a:srgbClr val="1155CC"/>
                </a:solidFill>
                <a:latin typeface="Roboto"/>
                <a:ea typeface="Roboto"/>
                <a:cs typeface="Roboto"/>
                <a:sym typeface="Roboto"/>
              </a:rPr>
              <a:t>Monitors the orientation of the hand maneuvering, to insure that it is parallel to the ground</a:t>
            </a:r>
            <a:endParaRPr>
              <a:solidFill>
                <a:srgbClr val="1155CC"/>
              </a:solidFill>
              <a:latin typeface="Roboto"/>
              <a:ea typeface="Roboto"/>
              <a:cs typeface="Roboto"/>
              <a:sym typeface="Roboto"/>
            </a:endParaRPr>
          </a:p>
          <a:p>
            <a:pPr indent="0" lvl="0" marL="0" rtl="0">
              <a:lnSpc>
                <a:spcPct val="115000"/>
              </a:lnSpc>
              <a:spcBef>
                <a:spcPts val="1600"/>
              </a:spcBef>
              <a:spcAft>
                <a:spcPts val="0"/>
              </a:spcAft>
              <a:buNone/>
            </a:pPr>
            <a:r>
              <a:rPr b="1" lang="en">
                <a:solidFill>
                  <a:srgbClr val="1155CC"/>
                </a:solidFill>
                <a:latin typeface="Roboto"/>
                <a:ea typeface="Roboto"/>
                <a:cs typeface="Roboto"/>
                <a:sym typeface="Roboto"/>
              </a:rPr>
              <a:t>Power Supply:  </a:t>
            </a:r>
            <a:r>
              <a:rPr lang="en">
                <a:solidFill>
                  <a:srgbClr val="1155CC"/>
                </a:solidFill>
                <a:latin typeface="Roboto"/>
                <a:ea typeface="Roboto"/>
                <a:cs typeface="Roboto"/>
                <a:sym typeface="Roboto"/>
              </a:rPr>
              <a:t>DC Source</a:t>
            </a:r>
            <a:endParaRPr>
              <a:solidFill>
                <a:srgbClr val="1155CC"/>
              </a:solidFill>
              <a:latin typeface="Roboto"/>
              <a:ea typeface="Roboto"/>
              <a:cs typeface="Roboto"/>
              <a:sym typeface="Roboto"/>
            </a:endParaRPr>
          </a:p>
          <a:p>
            <a:pPr indent="0" lvl="0" marL="0" rtl="0">
              <a:lnSpc>
                <a:spcPct val="115000"/>
              </a:lnSpc>
              <a:spcBef>
                <a:spcPts val="1600"/>
              </a:spcBef>
              <a:spcAft>
                <a:spcPts val="0"/>
              </a:spcAft>
              <a:buNone/>
            </a:pPr>
            <a:r>
              <a:rPr b="1" lang="en">
                <a:solidFill>
                  <a:srgbClr val="1155CC"/>
                </a:solidFill>
                <a:latin typeface="Roboto"/>
                <a:ea typeface="Roboto"/>
                <a:cs typeface="Roboto"/>
                <a:sym typeface="Roboto"/>
              </a:rPr>
              <a:t>Switch: </a:t>
            </a:r>
            <a:r>
              <a:rPr lang="en">
                <a:solidFill>
                  <a:srgbClr val="1155CC"/>
                </a:solidFill>
                <a:latin typeface="Roboto"/>
                <a:ea typeface="Roboto"/>
                <a:cs typeface="Roboto"/>
                <a:sym typeface="Roboto"/>
              </a:rPr>
              <a:t>Two states Load objects or Unload objects</a:t>
            </a:r>
            <a:endParaRPr>
              <a:solidFill>
                <a:srgbClr val="1155CC"/>
              </a:solidFill>
              <a:latin typeface="Roboto"/>
              <a:ea typeface="Roboto"/>
              <a:cs typeface="Roboto"/>
              <a:sym typeface="Roboto"/>
            </a:endParaRPr>
          </a:p>
          <a:p>
            <a:pPr indent="0" lvl="0" marL="0" rtl="0">
              <a:lnSpc>
                <a:spcPct val="115000"/>
              </a:lnSpc>
              <a:spcBef>
                <a:spcPts val="1600"/>
              </a:spcBef>
              <a:spcAft>
                <a:spcPts val="0"/>
              </a:spcAft>
              <a:buNone/>
            </a:pPr>
            <a:r>
              <a:rPr b="1" lang="en">
                <a:solidFill>
                  <a:srgbClr val="1155CC"/>
                </a:solidFill>
                <a:latin typeface="Roboto"/>
                <a:ea typeface="Roboto"/>
                <a:cs typeface="Roboto"/>
                <a:sym typeface="Roboto"/>
              </a:rPr>
              <a:t>Servos: </a:t>
            </a:r>
            <a:r>
              <a:rPr lang="en">
                <a:solidFill>
                  <a:srgbClr val="1155CC"/>
                </a:solidFill>
                <a:latin typeface="Roboto"/>
                <a:ea typeface="Roboto"/>
                <a:cs typeface="Roboto"/>
                <a:sym typeface="Roboto"/>
              </a:rPr>
              <a:t>Current, Velocity and  Position</a:t>
            </a:r>
            <a:endParaRPr>
              <a:solidFill>
                <a:srgbClr val="1155CC"/>
              </a:solidFill>
              <a:latin typeface="Roboto"/>
              <a:ea typeface="Roboto"/>
              <a:cs typeface="Roboto"/>
              <a:sym typeface="Roboto"/>
            </a:endParaRPr>
          </a:p>
          <a:p>
            <a:pPr indent="0" lvl="0" marL="0" rtl="0">
              <a:spcBef>
                <a:spcPts val="16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TG</a:t>
            </a:r>
            <a:endParaRPr/>
          </a:p>
          <a:p>
            <a:pPr indent="0" lvl="0" marL="0">
              <a:spcBef>
                <a:spcPts val="0"/>
              </a:spcBef>
              <a:spcAft>
                <a:spcPts val="0"/>
              </a:spcAft>
              <a:buNone/>
            </a:pPr>
            <a:r>
              <a:rPr lang="en" u="sng">
                <a:solidFill>
                  <a:schemeClr val="hlink"/>
                </a:solidFill>
                <a:hlinkClick r:id="rId2"/>
              </a:rPr>
              <a:t>http://www.instructables.com/id/Raspberry-Pi-and-ROS-Robotic-Operating-System/</a:t>
            </a:r>
            <a:endParaRPr/>
          </a:p>
          <a:p>
            <a:pPr indent="0" lvl="0" marL="0">
              <a:spcBef>
                <a:spcPts val="0"/>
              </a:spcBef>
              <a:spcAft>
                <a:spcPts val="0"/>
              </a:spcAft>
              <a:buNone/>
            </a:pPr>
            <a:r>
              <a:t/>
            </a:r>
            <a:endParaRPr/>
          </a:p>
          <a:p>
            <a:pPr indent="0" lvl="0" marL="0">
              <a:spcBef>
                <a:spcPts val="0"/>
              </a:spcBef>
              <a:spcAft>
                <a:spcPts val="0"/>
              </a:spcAft>
              <a:buNone/>
            </a:pPr>
            <a:r>
              <a:rPr b="1" lang="en" u="sng"/>
              <a:t>Application </a:t>
            </a:r>
            <a:r>
              <a:rPr lang="en"/>
              <a:t>CJ can be used in residential or commercial environments</a:t>
            </a:r>
            <a:endParaRPr/>
          </a:p>
          <a:p>
            <a:pPr indent="0" lvl="0" marL="0">
              <a:spcBef>
                <a:spcPts val="0"/>
              </a:spcBef>
              <a:spcAft>
                <a:spcPts val="0"/>
              </a:spcAft>
              <a:buNone/>
            </a:pPr>
            <a:r>
              <a:t/>
            </a:r>
            <a:endParaRPr/>
          </a:p>
          <a:p>
            <a:pPr indent="0" lvl="0" marL="0" rtl="0">
              <a:spcBef>
                <a:spcPts val="0"/>
              </a:spcBef>
              <a:spcAft>
                <a:spcPts val="0"/>
              </a:spcAft>
              <a:buNone/>
            </a:pPr>
            <a:r>
              <a:rPr b="1" lang="en" u="sng"/>
              <a:t>Challenges </a:t>
            </a:r>
            <a:r>
              <a:rPr lang="en"/>
              <a:t>Mechanical design, Gripper design/assembly, Motion planning using kinematics</a:t>
            </a:r>
            <a:endParaRPr i="1"/>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 name="Shape 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Malcolm </a:t>
            </a:r>
            <a:endParaRPr/>
          </a:p>
          <a:p>
            <a:pPr indent="0" lvl="0" marL="0" rtl="0">
              <a:spcBef>
                <a:spcPts val="0"/>
              </a:spcBef>
              <a:spcAft>
                <a:spcPts val="0"/>
              </a:spcAft>
              <a:buNone/>
            </a:pPr>
            <a:r>
              <a:rPr lang="en"/>
              <a:t>Narrative: We’ve all been in this position (or your mother has). You’ve just spent HOURS slicing, dicing, sauteeting, turning, burning and boiling a delicious meal! You sit down at the table, and gobble up that carefully prepared food in about ten minutes flat. You sit back, utterly satisfied with droopy eyelids and then BAM! Those pupils of yours see the horrible mess that is your kitchen. But you’re feeling very sleepy, or terribly lazy since you’re engineers. The last thing you want to do is spend the next hour cleaning up your kitchen! Why can’t someone just do it for you? With Chef Jarvis, someone can *BIG TOOTHY SMILE, CONVINCING NODDING OF THE HEAD, ENTHUSIASTIC THUMBS UP)</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 name="Shape 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000">
                <a:latin typeface="Calibri"/>
                <a:ea typeface="Calibri"/>
                <a:cs typeface="Calibri"/>
                <a:sym typeface="Calibri"/>
              </a:rPr>
              <a:t>Yi Si</a:t>
            </a:r>
            <a:endParaRPr sz="1000">
              <a:latin typeface="Calibri"/>
              <a:ea typeface="Calibri"/>
              <a:cs typeface="Calibri"/>
              <a:sym typeface="Calibri"/>
            </a:endParaRPr>
          </a:p>
          <a:p>
            <a:pPr indent="-292100" lvl="0" marL="457200" rtl="0">
              <a:lnSpc>
                <a:spcPct val="115000"/>
              </a:lnSpc>
              <a:spcBef>
                <a:spcPts val="0"/>
              </a:spcBef>
              <a:spcAft>
                <a:spcPts val="0"/>
              </a:spcAft>
              <a:buClr>
                <a:srgbClr val="000000"/>
              </a:buClr>
              <a:buSzPts val="1000"/>
              <a:buFont typeface="Calibri"/>
              <a:buAutoNum type="arabicPeriod"/>
            </a:pPr>
            <a:r>
              <a:t/>
            </a:r>
            <a:endParaRPr sz="1000">
              <a:latin typeface="Calibri"/>
              <a:ea typeface="Calibri"/>
              <a:cs typeface="Calibri"/>
              <a:sym typeface="Calibri"/>
            </a:endParaRPr>
          </a:p>
          <a:p>
            <a:pPr indent="-292100" lvl="0" marL="457200" rtl="0">
              <a:lnSpc>
                <a:spcPct val="115000"/>
              </a:lnSpc>
              <a:spcBef>
                <a:spcPts val="0"/>
              </a:spcBef>
              <a:spcAft>
                <a:spcPts val="0"/>
              </a:spcAft>
              <a:buClr>
                <a:srgbClr val="000000"/>
              </a:buClr>
              <a:buSzPts val="1000"/>
              <a:buFont typeface="Calibri"/>
              <a:buAutoNum type="arabicPeriod"/>
            </a:pPr>
            <a:r>
              <a:rPr lang="en" sz="1000">
                <a:latin typeface="Calibri"/>
                <a:ea typeface="Calibri"/>
                <a:cs typeface="Calibri"/>
                <a:sym typeface="Calibri"/>
              </a:rPr>
              <a:t>Torque Calculations</a:t>
            </a:r>
            <a:endParaRPr sz="1000">
              <a:latin typeface="Calibri"/>
              <a:ea typeface="Calibri"/>
              <a:cs typeface="Calibri"/>
              <a:sym typeface="Calibri"/>
            </a:endParaRPr>
          </a:p>
          <a:p>
            <a:pPr indent="-292100" lvl="0" marL="457200" rtl="0">
              <a:lnSpc>
                <a:spcPct val="115000"/>
              </a:lnSpc>
              <a:spcBef>
                <a:spcPts val="0"/>
              </a:spcBef>
              <a:spcAft>
                <a:spcPts val="0"/>
              </a:spcAft>
              <a:buClr>
                <a:srgbClr val="000000"/>
              </a:buClr>
              <a:buSzPts val="1000"/>
              <a:buFont typeface="Calibri"/>
              <a:buAutoNum type="arabicPeriod"/>
            </a:pPr>
            <a:r>
              <a:rPr lang="en" sz="1000">
                <a:latin typeface="Calibri"/>
                <a:ea typeface="Calibri"/>
                <a:cs typeface="Calibri"/>
                <a:sym typeface="Calibri"/>
              </a:rPr>
              <a:t>Statics and Mechanics</a:t>
            </a:r>
            <a:endParaRPr sz="1000">
              <a:latin typeface="Calibri"/>
              <a:ea typeface="Calibri"/>
              <a:cs typeface="Calibri"/>
              <a:sym typeface="Calibri"/>
            </a:endParaRPr>
          </a:p>
          <a:p>
            <a:pPr indent="-292100" lvl="0" marL="457200" rtl="0">
              <a:lnSpc>
                <a:spcPct val="115000"/>
              </a:lnSpc>
              <a:spcBef>
                <a:spcPts val="0"/>
              </a:spcBef>
              <a:spcAft>
                <a:spcPts val="0"/>
              </a:spcAft>
              <a:buClr>
                <a:srgbClr val="000000"/>
              </a:buClr>
              <a:buSzPts val="1000"/>
              <a:buFont typeface="Calibri"/>
              <a:buAutoNum type="arabicPeriod"/>
            </a:pPr>
            <a:r>
              <a:rPr lang="en" sz="1000">
                <a:latin typeface="Calibri"/>
                <a:ea typeface="Calibri"/>
                <a:cs typeface="Calibri"/>
                <a:sym typeface="Calibri"/>
              </a:rPr>
              <a:t>Positioning: Inverse Kinematics</a:t>
            </a:r>
            <a:endParaRPr sz="1000">
              <a:latin typeface="Calibri"/>
              <a:ea typeface="Calibri"/>
              <a:cs typeface="Calibri"/>
              <a:sym typeface="Calibri"/>
            </a:endParaRPr>
          </a:p>
          <a:p>
            <a:pPr indent="-292100" lvl="0" marL="457200" rtl="0">
              <a:lnSpc>
                <a:spcPct val="115000"/>
              </a:lnSpc>
              <a:spcBef>
                <a:spcPts val="0"/>
              </a:spcBef>
              <a:spcAft>
                <a:spcPts val="0"/>
              </a:spcAft>
              <a:buClr>
                <a:srgbClr val="000000"/>
              </a:buClr>
              <a:buSzPts val="1000"/>
              <a:buFont typeface="Calibri"/>
              <a:buAutoNum type="arabicPeriod"/>
            </a:pPr>
            <a:r>
              <a:rPr lang="en" sz="1000">
                <a:latin typeface="Calibri"/>
                <a:ea typeface="Calibri"/>
                <a:cs typeface="Calibri"/>
                <a:sym typeface="Calibri"/>
              </a:rPr>
              <a:t>Logic of the states</a:t>
            </a:r>
            <a:endParaRPr sz="1000">
              <a:latin typeface="Calibri"/>
              <a:ea typeface="Calibri"/>
              <a:cs typeface="Calibri"/>
              <a:sym typeface="Calibri"/>
            </a:endParaRPr>
          </a:p>
          <a:p>
            <a:pPr indent="-292100" lvl="0" marL="457200" rtl="0">
              <a:lnSpc>
                <a:spcPct val="115000"/>
              </a:lnSpc>
              <a:spcBef>
                <a:spcPts val="0"/>
              </a:spcBef>
              <a:spcAft>
                <a:spcPts val="0"/>
              </a:spcAft>
              <a:buClr>
                <a:srgbClr val="000000"/>
              </a:buClr>
              <a:buSzPts val="1000"/>
              <a:buFont typeface="Calibri"/>
              <a:buAutoNum type="arabicPeriod"/>
            </a:pPr>
            <a:r>
              <a:rPr lang="en" sz="1000">
                <a:latin typeface="Calibri"/>
                <a:ea typeface="Calibri"/>
                <a:cs typeface="Calibri"/>
                <a:sym typeface="Calibri"/>
              </a:rPr>
              <a:t>Mechanical Design and Assembly</a:t>
            </a:r>
            <a:endParaRPr sz="1000">
              <a:latin typeface="Calibri"/>
              <a:ea typeface="Calibri"/>
              <a:cs typeface="Calibri"/>
              <a:sym typeface="Calibri"/>
            </a:endParaRPr>
          </a:p>
          <a:p>
            <a:pPr indent="-292100" lvl="0" marL="457200" rtl="0">
              <a:lnSpc>
                <a:spcPct val="115000"/>
              </a:lnSpc>
              <a:spcBef>
                <a:spcPts val="0"/>
              </a:spcBef>
              <a:spcAft>
                <a:spcPts val="0"/>
              </a:spcAft>
              <a:buClr>
                <a:srgbClr val="000000"/>
              </a:buClr>
              <a:buSzPts val="1000"/>
              <a:buFont typeface="Calibri"/>
              <a:buChar char="●"/>
            </a:pPr>
            <a:r>
              <a:rPr lang="en" sz="1000">
                <a:latin typeface="Calibri"/>
                <a:ea typeface="Calibri"/>
                <a:cs typeface="Calibri"/>
                <a:sym typeface="Calibri"/>
              </a:rPr>
              <a:t>How each part will be communicating with each other</a:t>
            </a:r>
            <a:endParaRPr sz="1000">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Shape 1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 name="Shape 1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u="sng"/>
              <a:t>Malcolm</a:t>
            </a:r>
            <a:endParaRPr b="1" u="sng"/>
          </a:p>
          <a:p>
            <a:pPr indent="0" lvl="0" marL="0">
              <a:spcBef>
                <a:spcPts val="0"/>
              </a:spcBef>
              <a:spcAft>
                <a:spcPts val="0"/>
              </a:spcAft>
              <a:buNone/>
            </a:pPr>
            <a:r>
              <a:t/>
            </a:r>
            <a:endParaRPr b="1" u="sng"/>
          </a:p>
          <a:p>
            <a:pPr indent="0" lvl="0" marL="0">
              <a:spcBef>
                <a:spcPts val="0"/>
              </a:spcBef>
              <a:spcAft>
                <a:spcPts val="0"/>
              </a:spcAft>
              <a:buNone/>
            </a:pPr>
            <a:r>
              <a:rPr b="1" lang="en" u="sng"/>
              <a:t>Motor</a:t>
            </a:r>
            <a:r>
              <a:rPr lang="en" u="sng"/>
              <a:t> </a:t>
            </a:r>
            <a:r>
              <a:rPr b="1" lang="en" u="sng"/>
              <a:t>Torque-</a:t>
            </a:r>
            <a:r>
              <a:rPr lang="en"/>
              <a:t> motors rated 20 kg-cm at 7.4 V, that is the stall torque, meaning that the motor can rotate a 20 kilogram mass at a distance of 1 cm from the servo arm. We will employ 7 different motors that range from 4 kg-cm to 30 kg-cm.</a:t>
            </a:r>
            <a:endParaRPr/>
          </a:p>
          <a:p>
            <a:pPr indent="0" lvl="0" marL="0">
              <a:spcBef>
                <a:spcPts val="0"/>
              </a:spcBef>
              <a:spcAft>
                <a:spcPts val="0"/>
              </a:spcAft>
              <a:buNone/>
            </a:pPr>
            <a:r>
              <a:t/>
            </a:r>
            <a:endParaRPr/>
          </a:p>
          <a:p>
            <a:pPr indent="0" lvl="0" marL="0">
              <a:spcBef>
                <a:spcPts val="0"/>
              </a:spcBef>
              <a:spcAft>
                <a:spcPts val="0"/>
              </a:spcAft>
              <a:buNone/>
            </a:pPr>
            <a:r>
              <a:rPr b="1" lang="en" u="sng"/>
              <a:t>Raw Materials- </a:t>
            </a:r>
            <a:r>
              <a:rPr lang="en"/>
              <a:t>acryllic, laser cutter, wooden or printed crossbeams</a:t>
            </a:r>
            <a:endParaRPr/>
          </a:p>
          <a:p>
            <a:pPr indent="0" lvl="0" marL="0">
              <a:spcBef>
                <a:spcPts val="0"/>
              </a:spcBef>
              <a:spcAft>
                <a:spcPts val="0"/>
              </a:spcAft>
              <a:buNone/>
            </a:pPr>
            <a:r>
              <a:t/>
            </a:r>
            <a:endParaRPr/>
          </a:p>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Yi Si</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1" name="Shape 1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300">
                <a:latin typeface="Roboto"/>
                <a:ea typeface="Roboto"/>
                <a:cs typeface="Roboto"/>
                <a:sym typeface="Roboto"/>
              </a:rPr>
              <a:t>TG</a:t>
            </a:r>
            <a:endParaRPr sz="1300">
              <a:latin typeface="Roboto"/>
              <a:ea typeface="Roboto"/>
              <a:cs typeface="Roboto"/>
              <a:sym typeface="Roboto"/>
            </a:endParaRPr>
          </a:p>
          <a:p>
            <a:pPr indent="0" lvl="0" marL="0" rtl="0">
              <a:lnSpc>
                <a:spcPct val="115000"/>
              </a:lnSpc>
              <a:spcBef>
                <a:spcPts val="1600"/>
              </a:spcBef>
              <a:spcAft>
                <a:spcPts val="0"/>
              </a:spcAft>
              <a:buNone/>
            </a:pPr>
            <a:r>
              <a:rPr lang="en" sz="1300">
                <a:latin typeface="Roboto"/>
                <a:ea typeface="Roboto"/>
                <a:cs typeface="Roboto"/>
                <a:sym typeface="Roboto"/>
              </a:rPr>
              <a:t>Relationships between the </a:t>
            </a:r>
            <a:r>
              <a:rPr b="1" lang="en" sz="1300" u="sng">
                <a:latin typeface="Roboto"/>
                <a:ea typeface="Roboto"/>
                <a:cs typeface="Roboto"/>
                <a:sym typeface="Roboto"/>
              </a:rPr>
              <a:t>positions</a:t>
            </a:r>
            <a:r>
              <a:rPr lang="en" sz="1300">
                <a:latin typeface="Roboto"/>
                <a:ea typeface="Roboto"/>
                <a:cs typeface="Roboto"/>
                <a:sym typeface="Roboto"/>
              </a:rPr>
              <a:t>, </a:t>
            </a:r>
            <a:r>
              <a:rPr b="1" lang="en" sz="1300" u="sng">
                <a:latin typeface="Roboto"/>
                <a:ea typeface="Roboto"/>
                <a:cs typeface="Roboto"/>
                <a:sym typeface="Roboto"/>
              </a:rPr>
              <a:t>velocities</a:t>
            </a:r>
            <a:r>
              <a:rPr lang="en" sz="1300">
                <a:latin typeface="Roboto"/>
                <a:ea typeface="Roboto"/>
                <a:cs typeface="Roboto"/>
                <a:sym typeface="Roboto"/>
              </a:rPr>
              <a:t> and </a:t>
            </a:r>
            <a:r>
              <a:rPr b="1" lang="en" sz="1300" u="sng">
                <a:latin typeface="Roboto"/>
                <a:ea typeface="Roboto"/>
                <a:cs typeface="Roboto"/>
                <a:sym typeface="Roboto"/>
              </a:rPr>
              <a:t>accelerations</a:t>
            </a:r>
            <a:endParaRPr b="1" sz="1300" u="sng">
              <a:latin typeface="Roboto"/>
              <a:ea typeface="Roboto"/>
              <a:cs typeface="Roboto"/>
              <a:sym typeface="Roboto"/>
            </a:endParaRPr>
          </a:p>
          <a:p>
            <a:pPr indent="-311150" lvl="0" marL="457200" rtl="0">
              <a:lnSpc>
                <a:spcPct val="115000"/>
              </a:lnSpc>
              <a:spcBef>
                <a:spcPts val="1600"/>
              </a:spcBef>
              <a:spcAft>
                <a:spcPts val="0"/>
              </a:spcAft>
              <a:buClr>
                <a:srgbClr val="000000"/>
              </a:buClr>
              <a:buSzPts val="1300"/>
              <a:buFont typeface="Roboto"/>
              <a:buChar char="-"/>
            </a:pPr>
            <a:r>
              <a:rPr b="1" lang="en" sz="1300">
                <a:latin typeface="Roboto"/>
                <a:ea typeface="Roboto"/>
                <a:cs typeface="Roboto"/>
                <a:sym typeface="Roboto"/>
              </a:rPr>
              <a:t>Collision avoidance</a:t>
            </a:r>
            <a:endParaRPr b="1" sz="1300">
              <a:latin typeface="Roboto"/>
              <a:ea typeface="Roboto"/>
              <a:cs typeface="Roboto"/>
              <a:sym typeface="Roboto"/>
            </a:endParaRPr>
          </a:p>
          <a:p>
            <a:pPr indent="-311150" lvl="0" marL="457200" rtl="0">
              <a:lnSpc>
                <a:spcPct val="115000"/>
              </a:lnSpc>
              <a:spcBef>
                <a:spcPts val="0"/>
              </a:spcBef>
              <a:spcAft>
                <a:spcPts val="0"/>
              </a:spcAft>
              <a:buClr>
                <a:srgbClr val="000000"/>
              </a:buClr>
              <a:buSzPts val="1300"/>
              <a:buFont typeface="Roboto"/>
              <a:buChar char="-"/>
            </a:pPr>
            <a:r>
              <a:rPr b="1" lang="en" sz="1300">
                <a:latin typeface="Roboto"/>
                <a:ea typeface="Roboto"/>
                <a:cs typeface="Roboto"/>
                <a:sym typeface="Roboto"/>
              </a:rPr>
              <a:t>Singularity avoidance</a:t>
            </a:r>
            <a:endParaRPr b="1" sz="1300">
              <a:latin typeface="Roboto"/>
              <a:ea typeface="Roboto"/>
              <a:cs typeface="Roboto"/>
              <a:sym typeface="Roboto"/>
            </a:endParaRPr>
          </a:p>
          <a:p>
            <a:pPr indent="0" lvl="0" marL="0" rtl="0">
              <a:lnSpc>
                <a:spcPct val="115000"/>
              </a:lnSpc>
              <a:spcBef>
                <a:spcPts val="1600"/>
              </a:spcBef>
              <a:spcAft>
                <a:spcPts val="0"/>
              </a:spcAft>
              <a:buNone/>
            </a:pPr>
            <a:r>
              <a:rPr lang="en" sz="1300" u="sng">
                <a:latin typeface="Roboto"/>
                <a:ea typeface="Roboto"/>
                <a:cs typeface="Roboto"/>
                <a:sym typeface="Roboto"/>
              </a:rPr>
              <a:t>Forward transformation equation</a:t>
            </a:r>
            <a:r>
              <a:rPr lang="en" sz="1300">
                <a:latin typeface="Roboto"/>
                <a:ea typeface="Roboto"/>
                <a:cs typeface="Roboto"/>
                <a:sym typeface="Roboto"/>
              </a:rPr>
              <a:t>: location of the hand based on angles and displacements between the links</a:t>
            </a:r>
            <a:endParaRPr sz="1300">
              <a:latin typeface="Roboto"/>
              <a:ea typeface="Roboto"/>
              <a:cs typeface="Roboto"/>
              <a:sym typeface="Roboto"/>
            </a:endParaRPr>
          </a:p>
          <a:p>
            <a:pPr indent="0" lvl="0" marL="0" rtl="0">
              <a:lnSpc>
                <a:spcPct val="115000"/>
              </a:lnSpc>
              <a:spcBef>
                <a:spcPts val="1600"/>
              </a:spcBef>
              <a:spcAft>
                <a:spcPts val="0"/>
              </a:spcAft>
              <a:buNone/>
            </a:pPr>
            <a:r>
              <a:rPr b="1" lang="en" sz="1300">
                <a:latin typeface="Roboto"/>
                <a:ea typeface="Roboto"/>
                <a:cs typeface="Roboto"/>
                <a:sym typeface="Roboto"/>
              </a:rPr>
              <a:t>Inverse Kinematics </a:t>
            </a:r>
            <a:endParaRPr b="1" sz="1300">
              <a:latin typeface="Roboto"/>
              <a:ea typeface="Roboto"/>
              <a:cs typeface="Roboto"/>
              <a:sym typeface="Roboto"/>
            </a:endParaRPr>
          </a:p>
          <a:p>
            <a:pPr indent="-311150" lvl="0" marL="457200" rtl="0">
              <a:lnSpc>
                <a:spcPct val="115000"/>
              </a:lnSpc>
              <a:spcBef>
                <a:spcPts val="1600"/>
              </a:spcBef>
              <a:spcAft>
                <a:spcPts val="0"/>
              </a:spcAft>
              <a:buClr>
                <a:srgbClr val="000000"/>
              </a:buClr>
              <a:buSzPts val="1300"/>
              <a:buFont typeface="Roboto"/>
              <a:buChar char="●"/>
            </a:pPr>
            <a:r>
              <a:rPr lang="en" sz="1300" u="sng">
                <a:latin typeface="Roboto"/>
                <a:ea typeface="Roboto"/>
                <a:cs typeface="Roboto"/>
                <a:sym typeface="Roboto"/>
              </a:rPr>
              <a:t>Inverse transformation equations</a:t>
            </a:r>
            <a:r>
              <a:rPr lang="en" sz="1300">
                <a:latin typeface="Roboto"/>
                <a:ea typeface="Roboto"/>
                <a:cs typeface="Roboto"/>
                <a:sym typeface="Roboto"/>
              </a:rPr>
              <a:t>, relationship between links and hand in space</a:t>
            </a:r>
            <a:endParaRPr sz="1300">
              <a:latin typeface="Roboto"/>
              <a:ea typeface="Roboto"/>
              <a:cs typeface="Roboto"/>
              <a:sym typeface="Roboto"/>
            </a:endParaRPr>
          </a:p>
          <a:p>
            <a:pPr indent="-298450" lvl="1" marL="914400" rtl="0">
              <a:lnSpc>
                <a:spcPct val="115000"/>
              </a:lnSpc>
              <a:spcBef>
                <a:spcPts val="0"/>
              </a:spcBef>
              <a:spcAft>
                <a:spcPts val="0"/>
              </a:spcAft>
              <a:buClr>
                <a:srgbClr val="000000"/>
              </a:buClr>
              <a:buSzPts val="1100"/>
              <a:buFont typeface="Roboto"/>
              <a:buChar char="○"/>
            </a:pPr>
            <a:r>
              <a:rPr lang="en" sz="1300">
                <a:latin typeface="Roboto"/>
                <a:ea typeface="Roboto"/>
                <a:cs typeface="Roboto"/>
                <a:sym typeface="Roboto"/>
              </a:rPr>
              <a:t>Algebraic Approach-</a:t>
            </a:r>
            <a:r>
              <a:rPr lang="en" sz="1000">
                <a:latin typeface="Calibri"/>
                <a:ea typeface="Calibri"/>
                <a:cs typeface="Calibri"/>
                <a:sym typeface="Calibri"/>
              </a:rPr>
              <a:t>A LOT of Matrix equations</a:t>
            </a:r>
            <a:endParaRPr sz="1300">
              <a:latin typeface="Roboto"/>
              <a:ea typeface="Roboto"/>
              <a:cs typeface="Roboto"/>
              <a:sym typeface="Roboto"/>
            </a:endParaRPr>
          </a:p>
          <a:p>
            <a:pPr indent="-298450" lvl="1" marL="914400" rtl="0">
              <a:lnSpc>
                <a:spcPct val="115000"/>
              </a:lnSpc>
              <a:spcBef>
                <a:spcPts val="0"/>
              </a:spcBef>
              <a:spcAft>
                <a:spcPts val="0"/>
              </a:spcAft>
              <a:buClr>
                <a:srgbClr val="000000"/>
              </a:buClr>
              <a:buSzPts val="1100"/>
              <a:buFont typeface="Roboto"/>
              <a:buChar char="○"/>
            </a:pPr>
            <a:r>
              <a:rPr lang="en" sz="1300">
                <a:latin typeface="Roboto"/>
                <a:ea typeface="Roboto"/>
                <a:cs typeface="Roboto"/>
                <a:sym typeface="Roboto"/>
              </a:rPr>
              <a:t>Geometric Approach-</a:t>
            </a:r>
            <a:r>
              <a:rPr lang="en" sz="1000">
                <a:latin typeface="Calibri"/>
                <a:ea typeface="Calibri"/>
                <a:cs typeface="Calibri"/>
                <a:sym typeface="Calibri"/>
              </a:rPr>
              <a:t>Geometry+trigonometric formulas </a:t>
            </a:r>
            <a:r>
              <a:rPr b="1" lang="en" sz="1000">
                <a:latin typeface="Calibri"/>
                <a:ea typeface="Calibri"/>
                <a:cs typeface="Calibri"/>
                <a:sym typeface="Calibri"/>
              </a:rPr>
              <a:t>WE WILL CHOOSE THIS ONE</a:t>
            </a:r>
            <a:endParaRPr b="1" sz="1300">
              <a:latin typeface="Calibri"/>
              <a:ea typeface="Calibri"/>
              <a:cs typeface="Calibri"/>
              <a:sym typeface="Calibri"/>
            </a:endParaRPr>
          </a:p>
          <a:p>
            <a:pPr indent="-298450" lvl="1" marL="914400" rtl="0">
              <a:lnSpc>
                <a:spcPct val="115000"/>
              </a:lnSpc>
              <a:spcBef>
                <a:spcPts val="0"/>
              </a:spcBef>
              <a:spcAft>
                <a:spcPts val="0"/>
              </a:spcAft>
              <a:buClr>
                <a:srgbClr val="000000"/>
              </a:buClr>
              <a:buSzPts val="1100"/>
              <a:buFont typeface="Roboto"/>
              <a:buChar char="○"/>
            </a:pPr>
            <a:r>
              <a:rPr lang="en" sz="1300">
                <a:latin typeface="Roboto"/>
                <a:ea typeface="Roboto"/>
                <a:cs typeface="Roboto"/>
                <a:sym typeface="Roboto"/>
              </a:rPr>
              <a:t>Numeric Approach-</a:t>
            </a:r>
            <a:r>
              <a:rPr lang="en" sz="1000">
                <a:latin typeface="Calibri"/>
                <a:ea typeface="Calibri"/>
                <a:cs typeface="Calibri"/>
                <a:sym typeface="Calibri"/>
              </a:rPr>
              <a:t>Move, measure, repeat</a:t>
            </a:r>
            <a:endParaRPr sz="1000">
              <a:latin typeface="Calibri"/>
              <a:ea typeface="Calibri"/>
              <a:cs typeface="Calibri"/>
              <a:sym typeface="Calibri"/>
            </a:endParaRPr>
          </a:p>
          <a:p>
            <a:pPr indent="0" lvl="0" marL="0" rtl="0">
              <a:lnSpc>
                <a:spcPct val="115000"/>
              </a:lnSpc>
              <a:spcBef>
                <a:spcPts val="1600"/>
              </a:spcBef>
              <a:spcAft>
                <a:spcPts val="0"/>
              </a:spcAft>
              <a:buNone/>
            </a:pPr>
            <a:r>
              <a:t/>
            </a:r>
            <a:endParaRPr b="1" sz="1000">
              <a:latin typeface="Calibri"/>
              <a:ea typeface="Calibri"/>
              <a:cs typeface="Calibri"/>
              <a:sym typeface="Calibri"/>
            </a:endParaRPr>
          </a:p>
          <a:p>
            <a:pPr indent="0" lvl="0" marL="0" rtl="0">
              <a:lnSpc>
                <a:spcPct val="115000"/>
              </a:lnSpc>
              <a:spcBef>
                <a:spcPts val="1600"/>
              </a:spcBef>
              <a:spcAft>
                <a:spcPts val="1600"/>
              </a:spcAft>
              <a:buNone/>
            </a:pPr>
            <a:r>
              <a:t/>
            </a:r>
            <a:endParaRPr sz="1000">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9" name="Shape 1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7" name="Shape 1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Shape 10"/>
          <p:cNvSpPr/>
          <p:nvPr/>
        </p:nvSpPr>
        <p:spPr>
          <a:xfrm>
            <a:off x="-125" y="0"/>
            <a:ext cx="9144250" cy="4398100"/>
          </a:xfrm>
          <a:custGeom>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Shape 11"/>
          <p:cNvSpPr txBox="1"/>
          <p:nvPr>
            <p:ph type="ctrTitle"/>
          </p:nvPr>
        </p:nvSpPr>
        <p:spPr>
          <a:xfrm>
            <a:off x="311700" y="539725"/>
            <a:ext cx="8520600" cy="1282500"/>
          </a:xfrm>
          <a:prstGeom prst="rect">
            <a:avLst/>
          </a:prstGeom>
        </p:spPr>
        <p:txBody>
          <a:bodyPr anchorCtr="0" anchor="t"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Shape 12"/>
          <p:cNvSpPr txBox="1"/>
          <p:nvPr>
            <p:ph idx="1" type="subTitle"/>
          </p:nvPr>
        </p:nvSpPr>
        <p:spPr>
          <a:xfrm>
            <a:off x="311700" y="1878560"/>
            <a:ext cx="4242600" cy="7383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Shape 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solidFill>
                  <a:schemeClr val="lt1"/>
                </a:solidFill>
              </a:defRPr>
            </a:lvl1pPr>
            <a:lvl2pPr lvl="1">
              <a:spcBef>
                <a:spcPts val="0"/>
              </a:spcBef>
              <a:buNone/>
              <a:defRPr>
                <a:solidFill>
                  <a:schemeClr val="lt1"/>
                </a:solidFill>
              </a:defRPr>
            </a:lvl2pPr>
            <a:lvl3pPr lvl="2">
              <a:spcBef>
                <a:spcPts val="0"/>
              </a:spcBef>
              <a:buNone/>
              <a:defRPr>
                <a:solidFill>
                  <a:schemeClr val="lt1"/>
                </a:solidFill>
              </a:defRPr>
            </a:lvl3pPr>
            <a:lvl4pPr lvl="3">
              <a:spcBef>
                <a:spcPts val="0"/>
              </a:spcBef>
              <a:buNone/>
              <a:defRPr>
                <a:solidFill>
                  <a:schemeClr val="lt1"/>
                </a:solidFill>
              </a:defRPr>
            </a:lvl4pPr>
            <a:lvl5pPr lvl="4">
              <a:spcBef>
                <a:spcPts val="0"/>
              </a:spcBef>
              <a:buNone/>
              <a:defRPr>
                <a:solidFill>
                  <a:schemeClr val="lt1"/>
                </a:solidFill>
              </a:defRPr>
            </a:lvl5pPr>
            <a:lvl6pPr lvl="5">
              <a:spcBef>
                <a:spcPts val="0"/>
              </a:spcBef>
              <a:buNone/>
              <a:defRPr>
                <a:solidFill>
                  <a:schemeClr val="lt1"/>
                </a:solidFill>
              </a:defRPr>
            </a:lvl6pPr>
            <a:lvl7pPr lvl="6">
              <a:spcBef>
                <a:spcPts val="0"/>
              </a:spcBef>
              <a:buNone/>
              <a:defRPr>
                <a:solidFill>
                  <a:schemeClr val="lt1"/>
                </a:solidFill>
              </a:defRPr>
            </a:lvl7pPr>
            <a:lvl8pPr lvl="7">
              <a:spcBef>
                <a:spcPts val="0"/>
              </a:spcBef>
              <a:buNone/>
              <a:defRPr>
                <a:solidFill>
                  <a:schemeClr val="lt1"/>
                </a:solidFill>
              </a:defRPr>
            </a:lvl8pPr>
            <a:lvl9pPr lvl="8">
              <a:spcBef>
                <a:spcPts val="0"/>
              </a:spcBef>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Shape 55"/>
          <p:cNvSpPr txBox="1"/>
          <p:nvPr>
            <p:ph type="title"/>
          </p:nvPr>
        </p:nvSpPr>
        <p:spPr>
          <a:xfrm>
            <a:off x="311750" y="831175"/>
            <a:ext cx="5334900" cy="12447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p:txBody>
      </p:sp>
      <p:sp>
        <p:nvSpPr>
          <p:cNvPr id="56" name="Shape 56"/>
          <p:cNvSpPr txBox="1"/>
          <p:nvPr>
            <p:ph idx="1" type="body"/>
          </p:nvPr>
        </p:nvSpPr>
        <p:spPr>
          <a:xfrm>
            <a:off x="311700" y="2121425"/>
            <a:ext cx="5334900" cy="9426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57" name="Shape 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solidFill>
                  <a:schemeClr val="lt1"/>
                </a:solidFill>
              </a:defRPr>
            </a:lvl1pPr>
            <a:lvl2pPr lvl="1">
              <a:spcBef>
                <a:spcPts val="0"/>
              </a:spcBef>
              <a:buNone/>
              <a:defRPr>
                <a:solidFill>
                  <a:schemeClr val="lt1"/>
                </a:solidFill>
              </a:defRPr>
            </a:lvl2pPr>
            <a:lvl3pPr lvl="2">
              <a:spcBef>
                <a:spcPts val="0"/>
              </a:spcBef>
              <a:buNone/>
              <a:defRPr>
                <a:solidFill>
                  <a:schemeClr val="lt1"/>
                </a:solidFill>
              </a:defRPr>
            </a:lvl3pPr>
            <a:lvl4pPr lvl="3">
              <a:spcBef>
                <a:spcPts val="0"/>
              </a:spcBef>
              <a:buNone/>
              <a:defRPr>
                <a:solidFill>
                  <a:schemeClr val="lt1"/>
                </a:solidFill>
              </a:defRPr>
            </a:lvl4pPr>
            <a:lvl5pPr lvl="4">
              <a:spcBef>
                <a:spcPts val="0"/>
              </a:spcBef>
              <a:buNone/>
              <a:defRPr>
                <a:solidFill>
                  <a:schemeClr val="lt1"/>
                </a:solidFill>
              </a:defRPr>
            </a:lvl5pPr>
            <a:lvl6pPr lvl="5">
              <a:spcBef>
                <a:spcPts val="0"/>
              </a:spcBef>
              <a:buNone/>
              <a:defRPr>
                <a:solidFill>
                  <a:schemeClr val="lt1"/>
                </a:solidFill>
              </a:defRPr>
            </a:lvl6pPr>
            <a:lvl7pPr lvl="6">
              <a:spcBef>
                <a:spcPts val="0"/>
              </a:spcBef>
              <a:buNone/>
              <a:defRPr>
                <a:solidFill>
                  <a:schemeClr val="lt1"/>
                </a:solidFill>
              </a:defRPr>
            </a:lvl7pPr>
            <a:lvl8pPr lvl="7">
              <a:spcBef>
                <a:spcPts val="0"/>
              </a:spcBef>
              <a:buNone/>
              <a:defRPr>
                <a:solidFill>
                  <a:schemeClr val="lt1"/>
                </a:solidFill>
              </a:defRPr>
            </a:lvl8pPr>
            <a:lvl9pPr lvl="8">
              <a:spcBef>
                <a:spcPts val="0"/>
              </a:spcBef>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8" name="Shape 58"/>
        <p:cNvGrpSpPr/>
        <p:nvPr/>
      </p:nvGrpSpPr>
      <p:grpSpPr>
        <a:xfrm>
          <a:off x="0" y="0"/>
          <a:ext cx="0" cy="0"/>
          <a:chOff x="0" y="0"/>
          <a:chExt cx="0" cy="0"/>
        </a:xfrm>
      </p:grpSpPr>
      <p:sp>
        <p:nvSpPr>
          <p:cNvPr id="59" name="Shape 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Shape 15"/>
          <p:cNvSpPr/>
          <p:nvPr/>
        </p:nvSpPr>
        <p:spPr>
          <a:xfrm>
            <a:off x="0" y="48099"/>
            <a:ext cx="9144250" cy="4398100"/>
          </a:xfrm>
          <a:custGeom>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Shape 16"/>
          <p:cNvSpPr/>
          <p:nvPr/>
        </p:nvSpPr>
        <p:spPr>
          <a:xfrm>
            <a:off x="0" y="0"/>
            <a:ext cx="9144250" cy="4398100"/>
          </a:xfrm>
          <a:custGeom>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Shape 17"/>
          <p:cNvSpPr txBox="1"/>
          <p:nvPr>
            <p:ph type="title"/>
          </p:nvPr>
        </p:nvSpPr>
        <p:spPr>
          <a:xfrm>
            <a:off x="311700" y="539725"/>
            <a:ext cx="8520600" cy="1282500"/>
          </a:xfrm>
          <a:prstGeom prst="rect">
            <a:avLst/>
          </a:prstGeom>
        </p:spPr>
        <p:txBody>
          <a:bodyPr anchorCtr="0" anchor="t"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Shape 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solidFill>
                  <a:schemeClr val="accent1"/>
                </a:solidFill>
              </a:defRPr>
            </a:lvl1pPr>
            <a:lvl2pPr lvl="1">
              <a:spcBef>
                <a:spcPts val="0"/>
              </a:spcBef>
              <a:buNone/>
              <a:defRPr>
                <a:solidFill>
                  <a:schemeClr val="accent1"/>
                </a:solidFill>
              </a:defRPr>
            </a:lvl2pPr>
            <a:lvl3pPr lvl="2">
              <a:spcBef>
                <a:spcPts val="0"/>
              </a:spcBef>
              <a:buNone/>
              <a:defRPr>
                <a:solidFill>
                  <a:schemeClr val="accent1"/>
                </a:solidFill>
              </a:defRPr>
            </a:lvl3pPr>
            <a:lvl4pPr lvl="3">
              <a:spcBef>
                <a:spcPts val="0"/>
              </a:spcBef>
              <a:buNone/>
              <a:defRPr>
                <a:solidFill>
                  <a:schemeClr val="accent1"/>
                </a:solidFill>
              </a:defRPr>
            </a:lvl4pPr>
            <a:lvl5pPr lvl="4">
              <a:spcBef>
                <a:spcPts val="0"/>
              </a:spcBef>
              <a:buNone/>
              <a:defRPr>
                <a:solidFill>
                  <a:schemeClr val="accent1"/>
                </a:solidFill>
              </a:defRPr>
            </a:lvl5pPr>
            <a:lvl6pPr lvl="5">
              <a:spcBef>
                <a:spcPts val="0"/>
              </a:spcBef>
              <a:buNone/>
              <a:defRPr>
                <a:solidFill>
                  <a:schemeClr val="accent1"/>
                </a:solidFill>
              </a:defRPr>
            </a:lvl6pPr>
            <a:lvl7pPr lvl="6">
              <a:spcBef>
                <a:spcPts val="0"/>
              </a:spcBef>
              <a:buNone/>
              <a:defRPr>
                <a:solidFill>
                  <a:schemeClr val="accent1"/>
                </a:solidFill>
              </a:defRPr>
            </a:lvl7pPr>
            <a:lvl8pPr lvl="7">
              <a:spcBef>
                <a:spcPts val="0"/>
              </a:spcBef>
              <a:buNone/>
              <a:defRPr>
                <a:solidFill>
                  <a:schemeClr val="accent1"/>
                </a:solidFill>
              </a:defRPr>
            </a:lvl8pPr>
            <a:lvl9pPr lvl="8">
              <a:spcBef>
                <a:spcPts val="0"/>
              </a:spcBef>
              <a:buNone/>
              <a:defRPr>
                <a:solidFill>
                  <a:schemeClr val="accen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Shape 20"/>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 name="Shape 21"/>
          <p:cNvSpPr/>
          <p:nvPr/>
        </p:nvSpPr>
        <p:spPr>
          <a:xfrm>
            <a:off x="0" y="44125"/>
            <a:ext cx="4313625" cy="4399375"/>
          </a:xfrm>
          <a:custGeom>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Shape 22"/>
          <p:cNvSpPr/>
          <p:nvPr/>
        </p:nvSpPr>
        <p:spPr>
          <a:xfrm>
            <a:off x="-125" y="0"/>
            <a:ext cx="4316900" cy="4395600"/>
          </a:xfrm>
          <a:custGeom>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Shape 23"/>
          <p:cNvSpPr txBox="1"/>
          <p:nvPr>
            <p:ph type="title"/>
          </p:nvPr>
        </p:nvSpPr>
        <p:spPr>
          <a:xfrm>
            <a:off x="311725" y="500925"/>
            <a:ext cx="3706500" cy="25089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Shape 24"/>
          <p:cNvSpPr txBox="1"/>
          <p:nvPr>
            <p:ph idx="1" type="body"/>
          </p:nvPr>
        </p:nvSpPr>
        <p:spPr>
          <a:xfrm>
            <a:off x="4644675" y="500925"/>
            <a:ext cx="4166400" cy="4098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5" name="Shape 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6" name="Shape 26"/>
        <p:cNvGrpSpPr/>
        <p:nvPr/>
      </p:nvGrpSpPr>
      <p:grpSpPr>
        <a:xfrm>
          <a:off x="0" y="0"/>
          <a:ext cx="0" cy="0"/>
          <a:chOff x="0" y="0"/>
          <a:chExt cx="0" cy="0"/>
        </a:xfrm>
      </p:grpSpPr>
      <p:sp>
        <p:nvSpPr>
          <p:cNvPr id="27" name="Shape 27"/>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 name="Shape 28"/>
          <p:cNvSpPr txBox="1"/>
          <p:nvPr>
            <p:ph type="title"/>
          </p:nvPr>
        </p:nvSpPr>
        <p:spPr>
          <a:xfrm>
            <a:off x="311725" y="500925"/>
            <a:ext cx="8520600" cy="623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Shape 29"/>
          <p:cNvSpPr txBox="1"/>
          <p:nvPr>
            <p:ph idx="1" type="body"/>
          </p:nvPr>
        </p:nvSpPr>
        <p:spPr>
          <a:xfrm>
            <a:off x="311700" y="1505700"/>
            <a:ext cx="3999900" cy="3076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Shape 30"/>
          <p:cNvSpPr txBox="1"/>
          <p:nvPr>
            <p:ph idx="2" type="body"/>
          </p:nvPr>
        </p:nvSpPr>
        <p:spPr>
          <a:xfrm>
            <a:off x="4832400" y="1505700"/>
            <a:ext cx="3999900" cy="3076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2" name="Shape 32"/>
        <p:cNvGrpSpPr/>
        <p:nvPr/>
      </p:nvGrpSpPr>
      <p:grpSpPr>
        <a:xfrm>
          <a:off x="0" y="0"/>
          <a:ext cx="0" cy="0"/>
          <a:chOff x="0" y="0"/>
          <a:chExt cx="0" cy="0"/>
        </a:xfrm>
      </p:grpSpPr>
      <p:sp>
        <p:nvSpPr>
          <p:cNvPr id="33" name="Shape 33"/>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Shape 34"/>
          <p:cNvSpPr txBox="1"/>
          <p:nvPr>
            <p:ph type="title"/>
          </p:nvPr>
        </p:nvSpPr>
        <p:spPr>
          <a:xfrm>
            <a:off x="311725" y="500925"/>
            <a:ext cx="8520600" cy="623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Shape 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Shape 3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 name="Shape 38"/>
          <p:cNvSpPr txBox="1"/>
          <p:nvPr>
            <p:ph type="title"/>
          </p:nvPr>
        </p:nvSpPr>
        <p:spPr>
          <a:xfrm>
            <a:off x="311725" y="500925"/>
            <a:ext cx="3127500" cy="18291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Shape 39"/>
          <p:cNvSpPr txBox="1"/>
          <p:nvPr>
            <p:ph idx="1" type="body"/>
          </p:nvPr>
        </p:nvSpPr>
        <p:spPr>
          <a:xfrm>
            <a:off x="311700" y="2390650"/>
            <a:ext cx="3127500" cy="22980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Shape 42"/>
          <p:cNvSpPr txBox="1"/>
          <p:nvPr>
            <p:ph type="title"/>
          </p:nvPr>
        </p:nvSpPr>
        <p:spPr>
          <a:xfrm>
            <a:off x="311675" y="798600"/>
            <a:ext cx="6247800" cy="3546300"/>
          </a:xfrm>
          <a:prstGeom prst="rect">
            <a:avLst/>
          </a:prstGeom>
        </p:spPr>
        <p:txBody>
          <a:bodyPr anchorCtr="0" anchor="ctr"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solidFill>
                  <a:schemeClr val="accent1"/>
                </a:solidFill>
              </a:defRPr>
            </a:lvl1pPr>
            <a:lvl2pPr lvl="1">
              <a:spcBef>
                <a:spcPts val="0"/>
              </a:spcBef>
              <a:buNone/>
              <a:defRPr>
                <a:solidFill>
                  <a:schemeClr val="accent1"/>
                </a:solidFill>
              </a:defRPr>
            </a:lvl2pPr>
            <a:lvl3pPr lvl="2">
              <a:spcBef>
                <a:spcPts val="0"/>
              </a:spcBef>
              <a:buNone/>
              <a:defRPr>
                <a:solidFill>
                  <a:schemeClr val="accent1"/>
                </a:solidFill>
              </a:defRPr>
            </a:lvl3pPr>
            <a:lvl4pPr lvl="3">
              <a:spcBef>
                <a:spcPts val="0"/>
              </a:spcBef>
              <a:buNone/>
              <a:defRPr>
                <a:solidFill>
                  <a:schemeClr val="accent1"/>
                </a:solidFill>
              </a:defRPr>
            </a:lvl4pPr>
            <a:lvl5pPr lvl="4">
              <a:spcBef>
                <a:spcPts val="0"/>
              </a:spcBef>
              <a:buNone/>
              <a:defRPr>
                <a:solidFill>
                  <a:schemeClr val="accent1"/>
                </a:solidFill>
              </a:defRPr>
            </a:lvl5pPr>
            <a:lvl6pPr lvl="5">
              <a:spcBef>
                <a:spcPts val="0"/>
              </a:spcBef>
              <a:buNone/>
              <a:defRPr>
                <a:solidFill>
                  <a:schemeClr val="accent1"/>
                </a:solidFill>
              </a:defRPr>
            </a:lvl6pPr>
            <a:lvl7pPr lvl="6">
              <a:spcBef>
                <a:spcPts val="0"/>
              </a:spcBef>
              <a:buNone/>
              <a:defRPr>
                <a:solidFill>
                  <a:schemeClr val="accent1"/>
                </a:solidFill>
              </a:defRPr>
            </a:lvl7pPr>
            <a:lvl8pPr lvl="7">
              <a:spcBef>
                <a:spcPts val="0"/>
              </a:spcBef>
              <a:buNone/>
              <a:defRPr>
                <a:solidFill>
                  <a:schemeClr val="accent1"/>
                </a:solidFill>
              </a:defRPr>
            </a:lvl8pPr>
            <a:lvl9pPr lvl="8">
              <a:spcBef>
                <a:spcPts val="0"/>
              </a:spcBef>
              <a:buNone/>
              <a:defRPr>
                <a:solidFill>
                  <a:schemeClr val="accen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4" name="Shape 44"/>
        <p:cNvGrpSpPr/>
        <p:nvPr/>
      </p:nvGrpSpPr>
      <p:grpSpPr>
        <a:xfrm>
          <a:off x="0" y="0"/>
          <a:ext cx="0" cy="0"/>
          <a:chOff x="0" y="0"/>
          <a:chExt cx="0" cy="0"/>
        </a:xfrm>
      </p:grpSpPr>
      <p:sp>
        <p:nvSpPr>
          <p:cNvPr id="45" name="Shape 45"/>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 name="Shape 46"/>
          <p:cNvSpPr txBox="1"/>
          <p:nvPr>
            <p:ph type="title"/>
          </p:nvPr>
        </p:nvSpPr>
        <p:spPr>
          <a:xfrm>
            <a:off x="311300" y="500925"/>
            <a:ext cx="3704400" cy="2049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Shape 47"/>
          <p:cNvSpPr txBox="1"/>
          <p:nvPr>
            <p:ph idx="1" type="subTitle"/>
          </p:nvPr>
        </p:nvSpPr>
        <p:spPr>
          <a:xfrm>
            <a:off x="304800" y="2626725"/>
            <a:ext cx="3704400" cy="9267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Shape 48"/>
          <p:cNvSpPr txBox="1"/>
          <p:nvPr>
            <p:ph idx="2" type="body"/>
          </p:nvPr>
        </p:nvSpPr>
        <p:spPr>
          <a:xfrm>
            <a:off x="4879025" y="500925"/>
            <a:ext cx="3954000" cy="4111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0" name="Shape 50"/>
        <p:cNvGrpSpPr/>
        <p:nvPr/>
      </p:nvGrpSpPr>
      <p:grpSpPr>
        <a:xfrm>
          <a:off x="0" y="0"/>
          <a:ext cx="0" cy="0"/>
          <a:chOff x="0" y="0"/>
          <a:chExt cx="0" cy="0"/>
        </a:xfrm>
      </p:grpSpPr>
      <p:sp>
        <p:nvSpPr>
          <p:cNvPr id="51" name="Shape 51"/>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 name="Shape 52"/>
          <p:cNvSpPr txBox="1"/>
          <p:nvPr>
            <p:ph idx="1" type="body"/>
          </p:nvPr>
        </p:nvSpPr>
        <p:spPr>
          <a:xfrm>
            <a:off x="311700" y="4521400"/>
            <a:ext cx="7979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Shape 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solidFill>
                  <a:schemeClr val="lt1"/>
                </a:solidFill>
              </a:defRPr>
            </a:lvl1pPr>
            <a:lvl2pPr lvl="1">
              <a:spcBef>
                <a:spcPts val="0"/>
              </a:spcBef>
              <a:buNone/>
              <a:defRPr>
                <a:solidFill>
                  <a:schemeClr val="lt1"/>
                </a:solidFill>
              </a:defRPr>
            </a:lvl2pPr>
            <a:lvl3pPr lvl="2">
              <a:spcBef>
                <a:spcPts val="0"/>
              </a:spcBef>
              <a:buNone/>
              <a:defRPr>
                <a:solidFill>
                  <a:schemeClr val="lt1"/>
                </a:solidFill>
              </a:defRPr>
            </a:lvl3pPr>
            <a:lvl4pPr lvl="3">
              <a:spcBef>
                <a:spcPts val="0"/>
              </a:spcBef>
              <a:buNone/>
              <a:defRPr>
                <a:solidFill>
                  <a:schemeClr val="lt1"/>
                </a:solidFill>
              </a:defRPr>
            </a:lvl4pPr>
            <a:lvl5pPr lvl="4">
              <a:spcBef>
                <a:spcPts val="0"/>
              </a:spcBef>
              <a:buNone/>
              <a:defRPr>
                <a:solidFill>
                  <a:schemeClr val="lt1"/>
                </a:solidFill>
              </a:defRPr>
            </a:lvl5pPr>
            <a:lvl6pPr lvl="5">
              <a:spcBef>
                <a:spcPts val="0"/>
              </a:spcBef>
              <a:buNone/>
              <a:defRPr>
                <a:solidFill>
                  <a:schemeClr val="lt1"/>
                </a:solidFill>
              </a:defRPr>
            </a:lvl6pPr>
            <a:lvl7pPr lvl="6">
              <a:spcBef>
                <a:spcPts val="0"/>
              </a:spcBef>
              <a:buNone/>
              <a:defRPr>
                <a:solidFill>
                  <a:schemeClr val="lt1"/>
                </a:solidFill>
              </a:defRPr>
            </a:lvl7pPr>
            <a:lvl8pPr lvl="7">
              <a:spcBef>
                <a:spcPts val="0"/>
              </a:spcBef>
              <a:buNone/>
              <a:defRPr>
                <a:solidFill>
                  <a:schemeClr val="lt1"/>
                </a:solidFill>
              </a:defRPr>
            </a:lvl8pPr>
            <a:lvl9pPr lvl="8">
              <a:spcBef>
                <a:spcPts val="0"/>
              </a:spcBef>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radigm">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spcBef>
                <a:spcPts val="0"/>
              </a:spcBef>
              <a:buNone/>
              <a:defRPr sz="1000">
                <a:solidFill>
                  <a:schemeClr val="dk2"/>
                </a:solidFill>
                <a:latin typeface="Roboto"/>
                <a:ea typeface="Roboto"/>
                <a:cs typeface="Roboto"/>
                <a:sym typeface="Roboto"/>
              </a:defRPr>
            </a:lvl1pPr>
            <a:lvl2pPr lvl="1" algn="r">
              <a:spcBef>
                <a:spcPts val="0"/>
              </a:spcBef>
              <a:buNone/>
              <a:defRPr sz="1000">
                <a:solidFill>
                  <a:schemeClr val="dk2"/>
                </a:solidFill>
                <a:latin typeface="Roboto"/>
                <a:ea typeface="Roboto"/>
                <a:cs typeface="Roboto"/>
                <a:sym typeface="Roboto"/>
              </a:defRPr>
            </a:lvl2pPr>
            <a:lvl3pPr lvl="2" algn="r">
              <a:spcBef>
                <a:spcPts val="0"/>
              </a:spcBef>
              <a:buNone/>
              <a:defRPr sz="1000">
                <a:solidFill>
                  <a:schemeClr val="dk2"/>
                </a:solidFill>
                <a:latin typeface="Roboto"/>
                <a:ea typeface="Roboto"/>
                <a:cs typeface="Roboto"/>
                <a:sym typeface="Roboto"/>
              </a:defRPr>
            </a:lvl3pPr>
            <a:lvl4pPr lvl="3" algn="r">
              <a:spcBef>
                <a:spcPts val="0"/>
              </a:spcBef>
              <a:buNone/>
              <a:defRPr sz="1000">
                <a:solidFill>
                  <a:schemeClr val="dk2"/>
                </a:solidFill>
                <a:latin typeface="Roboto"/>
                <a:ea typeface="Roboto"/>
                <a:cs typeface="Roboto"/>
                <a:sym typeface="Roboto"/>
              </a:defRPr>
            </a:lvl4pPr>
            <a:lvl5pPr lvl="4" algn="r">
              <a:spcBef>
                <a:spcPts val="0"/>
              </a:spcBef>
              <a:buNone/>
              <a:defRPr sz="1000">
                <a:solidFill>
                  <a:schemeClr val="dk2"/>
                </a:solidFill>
                <a:latin typeface="Roboto"/>
                <a:ea typeface="Roboto"/>
                <a:cs typeface="Roboto"/>
                <a:sym typeface="Roboto"/>
              </a:defRPr>
            </a:lvl5pPr>
            <a:lvl6pPr lvl="5" algn="r">
              <a:spcBef>
                <a:spcPts val="0"/>
              </a:spcBef>
              <a:buNone/>
              <a:defRPr sz="1000">
                <a:solidFill>
                  <a:schemeClr val="dk2"/>
                </a:solidFill>
                <a:latin typeface="Roboto"/>
                <a:ea typeface="Roboto"/>
                <a:cs typeface="Roboto"/>
                <a:sym typeface="Roboto"/>
              </a:defRPr>
            </a:lvl6pPr>
            <a:lvl7pPr lvl="6" algn="r">
              <a:spcBef>
                <a:spcPts val="0"/>
              </a:spcBef>
              <a:buNone/>
              <a:defRPr sz="1000">
                <a:solidFill>
                  <a:schemeClr val="dk2"/>
                </a:solidFill>
                <a:latin typeface="Roboto"/>
                <a:ea typeface="Roboto"/>
                <a:cs typeface="Roboto"/>
                <a:sym typeface="Roboto"/>
              </a:defRPr>
            </a:lvl7pPr>
            <a:lvl8pPr lvl="7" algn="r">
              <a:spcBef>
                <a:spcPts val="0"/>
              </a:spcBef>
              <a:buNone/>
              <a:defRPr sz="1000">
                <a:solidFill>
                  <a:schemeClr val="dk2"/>
                </a:solidFill>
                <a:latin typeface="Roboto"/>
                <a:ea typeface="Roboto"/>
                <a:cs typeface="Roboto"/>
                <a:sym typeface="Roboto"/>
              </a:defRPr>
            </a:lvl8pPr>
            <a:lvl9pPr lvl="8" algn="r">
              <a:spcBef>
                <a:spcPts val="0"/>
              </a:spcBef>
              <a:buNone/>
              <a:defRPr sz="1000">
                <a:solidFill>
                  <a:schemeClr val="dk2"/>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gif"/><Relationship Id="rId4" Type="http://schemas.openxmlformats.org/officeDocument/2006/relationships/image" Target="../media/image13.png"/><Relationship Id="rId5"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github.com/mithi/arm-ik"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155CC"/>
        </a:solidFill>
      </p:bgPr>
    </p:bg>
    <p:spTree>
      <p:nvGrpSpPr>
        <p:cNvPr id="63" name="Shape 63"/>
        <p:cNvGrpSpPr/>
        <p:nvPr/>
      </p:nvGrpSpPr>
      <p:grpSpPr>
        <a:xfrm>
          <a:off x="0" y="0"/>
          <a:ext cx="0" cy="0"/>
          <a:chOff x="0" y="0"/>
          <a:chExt cx="0" cy="0"/>
        </a:xfrm>
      </p:grpSpPr>
      <p:sp>
        <p:nvSpPr>
          <p:cNvPr id="64" name="Shape 64"/>
          <p:cNvSpPr/>
          <p:nvPr/>
        </p:nvSpPr>
        <p:spPr>
          <a:xfrm>
            <a:off x="78150" y="234450"/>
            <a:ext cx="8943000" cy="1969500"/>
          </a:xfrm>
          <a:prstGeom prst="horizontalScroll">
            <a:avLst>
              <a:gd fmla="val 12500" name="adj"/>
            </a:avLst>
          </a:prstGeom>
          <a:solidFill>
            <a:srgbClr val="FFD966"/>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 name="Shape 65"/>
          <p:cNvSpPr txBox="1"/>
          <p:nvPr>
            <p:ph type="ctrTitle"/>
          </p:nvPr>
        </p:nvSpPr>
        <p:spPr>
          <a:xfrm>
            <a:off x="321450" y="514800"/>
            <a:ext cx="8456400" cy="1408800"/>
          </a:xfrm>
          <a:prstGeom prst="rect">
            <a:avLst/>
          </a:prstGeom>
          <a:solidFill>
            <a:srgbClr val="FFD966"/>
          </a:solidFill>
        </p:spPr>
        <p:txBody>
          <a:bodyPr anchorCtr="0" anchor="t" bIns="91425" lIns="91425" spcFirstLastPara="1" rIns="91425" wrap="square" tIns="91425">
            <a:noAutofit/>
          </a:bodyPr>
          <a:lstStyle/>
          <a:p>
            <a:pPr indent="0" lvl="0" marL="0">
              <a:spcBef>
                <a:spcPts val="0"/>
              </a:spcBef>
              <a:spcAft>
                <a:spcPts val="0"/>
              </a:spcAft>
              <a:buNone/>
            </a:pPr>
            <a:r>
              <a:rPr lang="en" sz="3000"/>
              <a:t>Senior Design II Progress</a:t>
            </a:r>
            <a:endParaRPr sz="3000"/>
          </a:p>
          <a:p>
            <a:pPr indent="0" lvl="0" marL="0">
              <a:spcBef>
                <a:spcPts val="0"/>
              </a:spcBef>
              <a:spcAft>
                <a:spcPts val="0"/>
              </a:spcAft>
              <a:buNone/>
            </a:pPr>
            <a:r>
              <a:rPr lang="en" sz="1800"/>
              <a:t>Chef Jarvis</a:t>
            </a:r>
            <a:endParaRPr sz="1800"/>
          </a:p>
          <a:p>
            <a:pPr indent="0" lvl="0" marL="0">
              <a:spcBef>
                <a:spcPts val="0"/>
              </a:spcBef>
              <a:spcAft>
                <a:spcPts val="0"/>
              </a:spcAft>
              <a:buNone/>
            </a:pPr>
            <a:r>
              <a:t/>
            </a:r>
            <a:endParaRPr sz="1400"/>
          </a:p>
          <a:p>
            <a:pPr indent="0" lvl="0" marL="0">
              <a:spcBef>
                <a:spcPts val="0"/>
              </a:spcBef>
              <a:spcAft>
                <a:spcPts val="0"/>
              </a:spcAft>
              <a:buNone/>
            </a:pPr>
            <a:r>
              <a:rPr lang="en" sz="1400"/>
              <a:t>2/12/2018</a:t>
            </a:r>
            <a:endParaRPr sz="1400"/>
          </a:p>
        </p:txBody>
      </p:sp>
      <p:sp>
        <p:nvSpPr>
          <p:cNvPr id="66" name="Shape 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67" name="Shape 67"/>
          <p:cNvSpPr txBox="1"/>
          <p:nvPr/>
        </p:nvSpPr>
        <p:spPr>
          <a:xfrm>
            <a:off x="2322925" y="4712975"/>
            <a:ext cx="4632300" cy="3936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a:solidFill>
                  <a:schemeClr val="lt1"/>
                </a:solidFill>
              </a:rPr>
              <a:t>ECEN 478: Senior Design Project 1</a:t>
            </a:r>
            <a:endParaRPr>
              <a:solidFill>
                <a:schemeClr val="lt1"/>
              </a:solidFill>
            </a:endParaRPr>
          </a:p>
        </p:txBody>
      </p:sp>
      <p:pic>
        <p:nvPicPr>
          <p:cNvPr id="68" name="Shape 68"/>
          <p:cNvPicPr preferRelativeResize="0"/>
          <p:nvPr/>
        </p:nvPicPr>
        <p:blipFill>
          <a:blip r:embed="rId3">
            <a:alphaModFix/>
          </a:blip>
          <a:stretch>
            <a:fillRect/>
          </a:stretch>
        </p:blipFill>
        <p:spPr>
          <a:xfrm>
            <a:off x="604250" y="4236550"/>
            <a:ext cx="792200" cy="8202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
                                        </p:tgtEl>
                                        <p:attrNameLst>
                                          <p:attrName>style.visibility</p:attrName>
                                        </p:attrNameLst>
                                      </p:cBhvr>
                                      <p:to>
                                        <p:strVal val="visible"/>
                                      </p:to>
                                    </p:set>
                                    <p:animEffect filter="fade" transition="in">
                                      <p:cBhvr>
                                        <p:cTn dur="1000"/>
                                        <p:tgtEl>
                                          <p:spTgt spid="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155CC"/>
        </a:solidFill>
      </p:bgPr>
    </p:bg>
    <p:spTree>
      <p:nvGrpSpPr>
        <p:cNvPr id="148" name="Shape 148"/>
        <p:cNvGrpSpPr/>
        <p:nvPr/>
      </p:nvGrpSpPr>
      <p:grpSpPr>
        <a:xfrm>
          <a:off x="0" y="0"/>
          <a:ext cx="0" cy="0"/>
          <a:chOff x="0" y="0"/>
          <a:chExt cx="0" cy="0"/>
        </a:xfrm>
      </p:grpSpPr>
      <p:sp>
        <p:nvSpPr>
          <p:cNvPr id="149" name="Shape 149"/>
          <p:cNvSpPr txBox="1"/>
          <p:nvPr>
            <p:ph type="title"/>
          </p:nvPr>
        </p:nvSpPr>
        <p:spPr>
          <a:xfrm>
            <a:off x="311725" y="500925"/>
            <a:ext cx="3706500" cy="705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Sensors</a:t>
            </a:r>
            <a:endParaRPr/>
          </a:p>
        </p:txBody>
      </p:sp>
      <p:sp>
        <p:nvSpPr>
          <p:cNvPr id="150" name="Shape 150"/>
          <p:cNvSpPr txBox="1"/>
          <p:nvPr>
            <p:ph idx="1" type="body"/>
          </p:nvPr>
        </p:nvSpPr>
        <p:spPr>
          <a:xfrm>
            <a:off x="311725" y="1073325"/>
            <a:ext cx="4257600" cy="1126200"/>
          </a:xfrm>
          <a:prstGeom prst="rect">
            <a:avLst/>
          </a:prstGeom>
        </p:spPr>
        <p:txBody>
          <a:bodyPr anchorCtr="0" anchor="t" bIns="91425" lIns="91425" spcFirstLastPara="1" rIns="91425" wrap="square" tIns="91425">
            <a:noAutofit/>
          </a:bodyPr>
          <a:lstStyle/>
          <a:p>
            <a:pPr indent="-381000" lvl="0" marL="457200" rtl="0">
              <a:spcBef>
                <a:spcPts val="0"/>
              </a:spcBef>
              <a:spcAft>
                <a:spcPts val="0"/>
              </a:spcAft>
              <a:buClr>
                <a:schemeClr val="lt1"/>
              </a:buClr>
              <a:buSzPts val="2400"/>
              <a:buChar char="●"/>
            </a:pPr>
            <a:r>
              <a:rPr lang="en" sz="2400">
                <a:solidFill>
                  <a:schemeClr val="lt1"/>
                </a:solidFill>
              </a:rPr>
              <a:t>Pixy </a:t>
            </a:r>
            <a:endParaRPr sz="2400">
              <a:solidFill>
                <a:schemeClr val="lt1"/>
              </a:solidFill>
            </a:endParaRPr>
          </a:p>
          <a:p>
            <a:pPr indent="-381000" lvl="0" marL="457200" rtl="0">
              <a:spcBef>
                <a:spcPts val="0"/>
              </a:spcBef>
              <a:spcAft>
                <a:spcPts val="0"/>
              </a:spcAft>
              <a:buClr>
                <a:schemeClr val="lt1"/>
              </a:buClr>
              <a:buSzPts val="2400"/>
              <a:buChar char="●"/>
            </a:pPr>
            <a:r>
              <a:rPr lang="en" sz="2400">
                <a:solidFill>
                  <a:schemeClr val="lt1"/>
                </a:solidFill>
              </a:rPr>
              <a:t>Proximity Sensors</a:t>
            </a:r>
            <a:endParaRPr sz="2400">
              <a:solidFill>
                <a:schemeClr val="lt1"/>
              </a:solidFill>
            </a:endParaRPr>
          </a:p>
          <a:p>
            <a:pPr indent="0" lvl="0" marL="0" rtl="0">
              <a:spcBef>
                <a:spcPts val="1600"/>
              </a:spcBef>
              <a:spcAft>
                <a:spcPts val="1600"/>
              </a:spcAft>
              <a:buNone/>
            </a:pPr>
            <a:r>
              <a:t/>
            </a:r>
            <a:endParaRPr>
              <a:solidFill>
                <a:schemeClr val="lt1"/>
              </a:solidFill>
            </a:endParaRPr>
          </a:p>
        </p:txBody>
      </p:sp>
      <p:sp>
        <p:nvSpPr>
          <p:cNvPr id="151" name="Shape 1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152" name="Shape 152"/>
          <p:cNvPicPr preferRelativeResize="0"/>
          <p:nvPr/>
        </p:nvPicPr>
        <p:blipFill>
          <a:blip r:embed="rId3">
            <a:alphaModFix/>
          </a:blip>
          <a:stretch>
            <a:fillRect/>
          </a:stretch>
        </p:blipFill>
        <p:spPr>
          <a:xfrm>
            <a:off x="197475" y="2129475"/>
            <a:ext cx="4083750" cy="2787625"/>
          </a:xfrm>
          <a:prstGeom prst="rect">
            <a:avLst/>
          </a:prstGeom>
          <a:noFill/>
          <a:ln>
            <a:noFill/>
          </a:ln>
        </p:spPr>
      </p:pic>
      <p:pic>
        <p:nvPicPr>
          <p:cNvPr id="153" name="Shape 153"/>
          <p:cNvPicPr preferRelativeResize="0"/>
          <p:nvPr/>
        </p:nvPicPr>
        <p:blipFill rotWithShape="1">
          <a:blip r:embed="rId4">
            <a:alphaModFix/>
          </a:blip>
          <a:srcRect b="13780" l="9337" r="59465" t="15221"/>
          <a:stretch/>
        </p:blipFill>
        <p:spPr>
          <a:xfrm>
            <a:off x="5009375" y="54625"/>
            <a:ext cx="3457776" cy="2459050"/>
          </a:xfrm>
          <a:prstGeom prst="rect">
            <a:avLst/>
          </a:prstGeom>
          <a:noFill/>
          <a:ln>
            <a:noFill/>
          </a:ln>
        </p:spPr>
      </p:pic>
      <p:pic>
        <p:nvPicPr>
          <p:cNvPr id="154" name="Shape 154"/>
          <p:cNvPicPr preferRelativeResize="0"/>
          <p:nvPr/>
        </p:nvPicPr>
        <p:blipFill rotWithShape="1">
          <a:blip r:embed="rId5">
            <a:alphaModFix/>
          </a:blip>
          <a:srcRect b="14336" l="9014" r="59465" t="13942"/>
          <a:stretch/>
        </p:blipFill>
        <p:spPr>
          <a:xfrm>
            <a:off x="4958675" y="2457750"/>
            <a:ext cx="3559172" cy="25307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Shape 159"/>
          <p:cNvSpPr txBox="1"/>
          <p:nvPr/>
        </p:nvSpPr>
        <p:spPr>
          <a:xfrm>
            <a:off x="4310925" y="0"/>
            <a:ext cx="4833900" cy="5143500"/>
          </a:xfrm>
          <a:prstGeom prst="rect">
            <a:avLst/>
          </a:prstGeom>
          <a:solidFill>
            <a:srgbClr val="1155CC"/>
          </a:solid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60" name="Shape 160"/>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Interface</a:t>
            </a:r>
            <a:endParaRPr/>
          </a:p>
        </p:txBody>
      </p:sp>
      <p:pic>
        <p:nvPicPr>
          <p:cNvPr id="161" name="Shape 161"/>
          <p:cNvPicPr preferRelativeResize="0"/>
          <p:nvPr/>
        </p:nvPicPr>
        <p:blipFill>
          <a:blip r:embed="rId3">
            <a:alphaModFix/>
          </a:blip>
          <a:stretch>
            <a:fillRect/>
          </a:stretch>
        </p:blipFill>
        <p:spPr>
          <a:xfrm>
            <a:off x="417050" y="2228300"/>
            <a:ext cx="3528425" cy="2228325"/>
          </a:xfrm>
          <a:prstGeom prst="rect">
            <a:avLst/>
          </a:prstGeom>
          <a:noFill/>
          <a:ln cap="flat" cmpd="sng" w="28575">
            <a:solidFill>
              <a:schemeClr val="lt1"/>
            </a:solidFill>
            <a:prstDash val="solid"/>
            <a:round/>
            <a:headEnd len="med" w="med" type="none"/>
            <a:tailEnd len="med" w="med" type="none"/>
          </a:ln>
        </p:spPr>
      </p:pic>
      <p:sp>
        <p:nvSpPr>
          <p:cNvPr id="162" name="Shape 162"/>
          <p:cNvSpPr txBox="1"/>
          <p:nvPr>
            <p:ph idx="1" type="body"/>
          </p:nvPr>
        </p:nvSpPr>
        <p:spPr>
          <a:xfrm>
            <a:off x="417050" y="999525"/>
            <a:ext cx="4166400" cy="1801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lt1"/>
                </a:solidFill>
              </a:rPr>
              <a:t>Interfaced: Python code with servo: </a:t>
            </a:r>
            <a:endParaRPr>
              <a:solidFill>
                <a:schemeClr val="lt1"/>
              </a:solidFill>
            </a:endParaRPr>
          </a:p>
          <a:p>
            <a:pPr indent="0" lvl="0" marL="0" rtl="0">
              <a:spcBef>
                <a:spcPts val="1600"/>
              </a:spcBef>
              <a:spcAft>
                <a:spcPts val="0"/>
              </a:spcAft>
              <a:buNone/>
            </a:pPr>
            <a:r>
              <a:rPr lang="en">
                <a:solidFill>
                  <a:schemeClr val="lt1"/>
                </a:solidFill>
              </a:rPr>
              <a:t>Ran simulations of Robotic Arm on Gazebo:</a:t>
            </a:r>
            <a:endParaRPr>
              <a:solidFill>
                <a:schemeClr val="lt1"/>
              </a:solidFill>
            </a:endParaRPr>
          </a:p>
          <a:p>
            <a:pPr indent="0" lvl="0" marL="0" rtl="0">
              <a:spcBef>
                <a:spcPts val="1600"/>
              </a:spcBef>
              <a:spcAft>
                <a:spcPts val="0"/>
              </a:spcAft>
              <a:buNone/>
            </a:pPr>
            <a:r>
              <a:rPr lang="en">
                <a:solidFill>
                  <a:schemeClr val="lt1"/>
                </a:solidFill>
              </a:rPr>
              <a:t>Gazebo simulations</a:t>
            </a:r>
            <a:r>
              <a:rPr lang="en"/>
              <a:t>:</a:t>
            </a:r>
            <a:endParaRPr/>
          </a:p>
          <a:p>
            <a:pPr indent="0" lvl="0" marL="0" rtl="0">
              <a:spcBef>
                <a:spcPts val="1600"/>
              </a:spcBef>
              <a:spcAft>
                <a:spcPts val="1600"/>
              </a:spcAft>
              <a:buNone/>
            </a:pPr>
            <a:r>
              <a:t/>
            </a:r>
            <a:endParaRPr/>
          </a:p>
        </p:txBody>
      </p:sp>
      <p:sp>
        <p:nvSpPr>
          <p:cNvPr id="163" name="Shape 163"/>
          <p:cNvSpPr txBox="1"/>
          <p:nvPr/>
        </p:nvSpPr>
        <p:spPr>
          <a:xfrm>
            <a:off x="5350850" y="500925"/>
            <a:ext cx="3099000" cy="3500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lt1"/>
                </a:solidFill>
              </a:rPr>
              <a:t>Tested on Raspberry Pi 3</a:t>
            </a:r>
            <a:endParaRPr>
              <a:solidFill>
                <a:schemeClr val="lt1"/>
              </a:solidFill>
            </a:endParaRPr>
          </a:p>
          <a:p>
            <a:pPr indent="-292100" lvl="0" marL="457200" rtl="0">
              <a:spcBef>
                <a:spcPts val="0"/>
              </a:spcBef>
              <a:spcAft>
                <a:spcPts val="0"/>
              </a:spcAft>
              <a:buClr>
                <a:schemeClr val="lt1"/>
              </a:buClr>
              <a:buSzPts val="1000"/>
              <a:buChar char="-"/>
            </a:pPr>
            <a:r>
              <a:rPr lang="en" sz="1000">
                <a:solidFill>
                  <a:schemeClr val="lt1"/>
                </a:solidFill>
              </a:rPr>
              <a:t>Ubuntu Mate </a:t>
            </a:r>
            <a:endParaRPr sz="1000">
              <a:solidFill>
                <a:schemeClr val="lt1"/>
              </a:solidFill>
            </a:endParaRPr>
          </a:p>
          <a:p>
            <a:pPr indent="-292100" lvl="0" marL="457200" rtl="0">
              <a:spcBef>
                <a:spcPts val="0"/>
              </a:spcBef>
              <a:spcAft>
                <a:spcPts val="0"/>
              </a:spcAft>
              <a:buClr>
                <a:schemeClr val="lt1"/>
              </a:buClr>
              <a:buSzPts val="1000"/>
              <a:buChar char="-"/>
            </a:pPr>
            <a:r>
              <a:rPr lang="en" sz="1000">
                <a:solidFill>
                  <a:schemeClr val="lt1"/>
                </a:solidFill>
              </a:rPr>
              <a:t>Ros Kinetic</a:t>
            </a:r>
            <a:endParaRPr sz="1000">
              <a:solidFill>
                <a:schemeClr val="lt1"/>
              </a:solidFill>
            </a:endParaRPr>
          </a:p>
          <a:p>
            <a:pPr indent="0" lvl="0" marL="0" rtl="0">
              <a:spcBef>
                <a:spcPts val="0"/>
              </a:spcBef>
              <a:spcAft>
                <a:spcPts val="0"/>
              </a:spcAft>
              <a:buNone/>
            </a:pPr>
            <a:r>
              <a:t/>
            </a:r>
            <a:endParaRPr sz="1000">
              <a:solidFill>
                <a:schemeClr val="lt1"/>
              </a:solidFill>
            </a:endParaRPr>
          </a:p>
          <a:p>
            <a:pPr indent="0" lvl="0" marL="0" rtl="0">
              <a:spcBef>
                <a:spcPts val="0"/>
              </a:spcBef>
              <a:spcAft>
                <a:spcPts val="0"/>
              </a:spcAft>
              <a:buNone/>
            </a:pPr>
            <a:r>
              <a:rPr lang="en" u="sng">
                <a:solidFill>
                  <a:schemeClr val="lt1"/>
                </a:solidFill>
              </a:rPr>
              <a:t>Test 1: </a:t>
            </a:r>
            <a:endParaRPr u="sng">
              <a:solidFill>
                <a:schemeClr val="lt1"/>
              </a:solidFill>
            </a:endParaRPr>
          </a:p>
          <a:p>
            <a:pPr indent="0" lvl="0" marL="0" rtl="0">
              <a:spcBef>
                <a:spcPts val="0"/>
              </a:spcBef>
              <a:spcAft>
                <a:spcPts val="0"/>
              </a:spcAft>
              <a:buNone/>
            </a:pPr>
            <a:r>
              <a:rPr lang="en" sz="1000">
                <a:solidFill>
                  <a:schemeClr val="lt1"/>
                </a:solidFill>
              </a:rPr>
              <a:t>Using Python code, powered servo to close robotic hand</a:t>
            </a:r>
            <a:endParaRPr sz="1000">
              <a:solidFill>
                <a:schemeClr val="lt1"/>
              </a:solidFill>
            </a:endParaRPr>
          </a:p>
          <a:p>
            <a:pPr indent="0" lvl="0" marL="0" rtl="0">
              <a:spcBef>
                <a:spcPts val="0"/>
              </a:spcBef>
              <a:spcAft>
                <a:spcPts val="0"/>
              </a:spcAft>
              <a:buNone/>
            </a:pPr>
            <a:r>
              <a:t/>
            </a:r>
            <a:endParaRPr>
              <a:solidFill>
                <a:schemeClr val="lt1"/>
              </a:solidFill>
            </a:endParaRPr>
          </a:p>
          <a:p>
            <a:pPr indent="0" lvl="0" marL="0" rtl="0">
              <a:spcBef>
                <a:spcPts val="0"/>
              </a:spcBef>
              <a:spcAft>
                <a:spcPts val="0"/>
              </a:spcAft>
              <a:buNone/>
            </a:pPr>
            <a:r>
              <a:t/>
            </a:r>
            <a:endParaRPr>
              <a:solidFill>
                <a:schemeClr val="lt1"/>
              </a:solidFill>
            </a:endParaRPr>
          </a:p>
          <a:p>
            <a:pPr indent="0" lvl="0" marL="0" rtl="0">
              <a:spcBef>
                <a:spcPts val="0"/>
              </a:spcBef>
              <a:spcAft>
                <a:spcPts val="0"/>
              </a:spcAft>
              <a:buNone/>
            </a:pPr>
            <a:r>
              <a:t/>
            </a:r>
            <a:endParaRPr>
              <a:solidFill>
                <a:schemeClr val="lt1"/>
              </a:solidFill>
            </a:endParaRPr>
          </a:p>
          <a:p>
            <a:pPr indent="0" lvl="0" marL="0" rtl="0">
              <a:spcBef>
                <a:spcPts val="0"/>
              </a:spcBef>
              <a:spcAft>
                <a:spcPts val="0"/>
              </a:spcAft>
              <a:buNone/>
            </a:pPr>
            <a:r>
              <a:t/>
            </a:r>
            <a:endParaRPr>
              <a:solidFill>
                <a:schemeClr val="lt1"/>
              </a:solidFill>
            </a:endParaRPr>
          </a:p>
          <a:p>
            <a:pPr indent="0" lvl="0" marL="0" rtl="0">
              <a:spcBef>
                <a:spcPts val="0"/>
              </a:spcBef>
              <a:spcAft>
                <a:spcPts val="0"/>
              </a:spcAft>
              <a:buClr>
                <a:schemeClr val="dk1"/>
              </a:buClr>
              <a:buSzPts val="1100"/>
              <a:buFont typeface="Arial"/>
              <a:buNone/>
            </a:pPr>
            <a:r>
              <a:rPr lang="en" u="sng">
                <a:solidFill>
                  <a:schemeClr val="lt1"/>
                </a:solidFill>
              </a:rPr>
              <a:t>Test 2: </a:t>
            </a:r>
            <a:endParaRPr u="sng">
              <a:solidFill>
                <a:schemeClr val="lt1"/>
              </a:solidFill>
            </a:endParaRPr>
          </a:p>
          <a:p>
            <a:pPr indent="0" lvl="0" marL="0" rtl="0">
              <a:spcBef>
                <a:spcPts val="0"/>
              </a:spcBef>
              <a:spcAft>
                <a:spcPts val="0"/>
              </a:spcAft>
              <a:buClr>
                <a:schemeClr val="dk1"/>
              </a:buClr>
              <a:buSzPts val="1100"/>
              <a:buFont typeface="Arial"/>
              <a:buNone/>
            </a:pPr>
            <a:r>
              <a:rPr lang="en" sz="1000">
                <a:solidFill>
                  <a:schemeClr val="lt1"/>
                </a:solidFill>
              </a:rPr>
              <a:t>Ros Simulations, to familiarize ourselves with inverse kinematics.</a:t>
            </a:r>
            <a:endParaRPr>
              <a:solidFill>
                <a:schemeClr val="lt1"/>
              </a:solidFill>
            </a:endParaRPr>
          </a:p>
        </p:txBody>
      </p:sp>
      <p:pic>
        <p:nvPicPr>
          <p:cNvPr id="164" name="Shape 164"/>
          <p:cNvPicPr preferRelativeResize="0"/>
          <p:nvPr/>
        </p:nvPicPr>
        <p:blipFill rotWithShape="1">
          <a:blip r:embed="rId4">
            <a:alphaModFix/>
          </a:blip>
          <a:srcRect b="24879" l="12770" r="48705" t="0"/>
          <a:stretch/>
        </p:blipFill>
        <p:spPr>
          <a:xfrm>
            <a:off x="3945475" y="3502210"/>
            <a:ext cx="1859651" cy="1357274"/>
          </a:xfrm>
          <a:prstGeom prst="rect">
            <a:avLst/>
          </a:prstGeom>
          <a:noFill/>
          <a:ln cap="flat" cmpd="sng" w="28575">
            <a:solidFill>
              <a:schemeClr val="lt1"/>
            </a:solidFill>
            <a:prstDash val="solid"/>
            <a:round/>
            <a:headEnd len="med" w="med" type="none"/>
            <a:tailEnd len="med" w="med"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Shape 169"/>
          <p:cNvSpPr txBox="1"/>
          <p:nvPr/>
        </p:nvSpPr>
        <p:spPr>
          <a:xfrm>
            <a:off x="0" y="1273500"/>
            <a:ext cx="9144000" cy="3870000"/>
          </a:xfrm>
          <a:prstGeom prst="rect">
            <a:avLst/>
          </a:prstGeom>
          <a:solidFill>
            <a:srgbClr val="1155CC"/>
          </a:solid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70" name="Shape 17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System Overview</a:t>
            </a:r>
            <a:endParaRPr/>
          </a:p>
        </p:txBody>
      </p:sp>
      <p:sp>
        <p:nvSpPr>
          <p:cNvPr id="171" name="Shape 1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72" name="Shape 172"/>
          <p:cNvPicPr preferRelativeResize="0"/>
          <p:nvPr/>
        </p:nvPicPr>
        <p:blipFill>
          <a:blip r:embed="rId3">
            <a:alphaModFix/>
          </a:blip>
          <a:stretch>
            <a:fillRect/>
          </a:stretch>
        </p:blipFill>
        <p:spPr>
          <a:xfrm>
            <a:off x="950025" y="1273500"/>
            <a:ext cx="7050974" cy="3690374"/>
          </a:xfrm>
          <a:prstGeom prst="rect">
            <a:avLst/>
          </a:prstGeom>
          <a:noFill/>
          <a:ln>
            <a:noFill/>
          </a:ln>
        </p:spPr>
      </p:pic>
      <p:sp>
        <p:nvSpPr>
          <p:cNvPr id="173" name="Shape 173"/>
          <p:cNvSpPr txBox="1"/>
          <p:nvPr/>
        </p:nvSpPr>
        <p:spPr>
          <a:xfrm>
            <a:off x="4365575" y="4259325"/>
            <a:ext cx="548700" cy="143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chemeClr val="lt1"/>
                </a:solidFill>
              </a:rPr>
              <a:t>12V</a:t>
            </a:r>
            <a:endParaRPr>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155CC"/>
        </a:solidFill>
      </p:bgPr>
    </p:bg>
    <p:spTree>
      <p:nvGrpSpPr>
        <p:cNvPr id="177" name="Shape 177"/>
        <p:cNvGrpSpPr/>
        <p:nvPr/>
      </p:nvGrpSpPr>
      <p:grpSpPr>
        <a:xfrm>
          <a:off x="0" y="0"/>
          <a:ext cx="0" cy="0"/>
          <a:chOff x="0" y="0"/>
          <a:chExt cx="0" cy="0"/>
        </a:xfrm>
      </p:grpSpPr>
      <p:sp>
        <p:nvSpPr>
          <p:cNvPr id="178" name="Shape 178"/>
          <p:cNvSpPr txBox="1"/>
          <p:nvPr>
            <p:ph type="title"/>
          </p:nvPr>
        </p:nvSpPr>
        <p:spPr>
          <a:xfrm>
            <a:off x="311725" y="500925"/>
            <a:ext cx="3706500" cy="624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Conclusion</a:t>
            </a:r>
            <a:endParaRPr/>
          </a:p>
        </p:txBody>
      </p:sp>
      <p:sp>
        <p:nvSpPr>
          <p:cNvPr id="179" name="Shape 1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180" name="Shape 180"/>
          <p:cNvSpPr txBox="1"/>
          <p:nvPr/>
        </p:nvSpPr>
        <p:spPr>
          <a:xfrm>
            <a:off x="311725" y="1734025"/>
            <a:ext cx="3315900" cy="1464600"/>
          </a:xfrm>
          <a:prstGeom prst="rect">
            <a:avLst/>
          </a:prstGeom>
          <a:noFill/>
          <a:ln>
            <a:noFill/>
          </a:ln>
        </p:spPr>
        <p:txBody>
          <a:bodyPr anchorCtr="0" anchor="t" bIns="91425" lIns="91425" spcFirstLastPara="1" rIns="91425" wrap="square" tIns="91425">
            <a:noAutofit/>
          </a:bodyPr>
          <a:lstStyle/>
          <a:p>
            <a:pPr indent="-381000" lvl="0" marL="457200" rtl="0">
              <a:spcBef>
                <a:spcPts val="0"/>
              </a:spcBef>
              <a:spcAft>
                <a:spcPts val="0"/>
              </a:spcAft>
              <a:buClr>
                <a:srgbClr val="FFFFFF"/>
              </a:buClr>
              <a:buSzPts val="2400"/>
              <a:buFont typeface="Roboto"/>
              <a:buChar char="●"/>
            </a:pPr>
            <a:r>
              <a:rPr lang="en" sz="2400">
                <a:solidFill>
                  <a:srgbClr val="FFFFFF"/>
                </a:solidFill>
                <a:latin typeface="Roboto"/>
                <a:ea typeface="Roboto"/>
                <a:cs typeface="Roboto"/>
                <a:sym typeface="Roboto"/>
              </a:rPr>
              <a:t>Application</a:t>
            </a:r>
            <a:endParaRPr sz="2400">
              <a:solidFill>
                <a:srgbClr val="FFFFFF"/>
              </a:solidFill>
              <a:latin typeface="Roboto"/>
              <a:ea typeface="Roboto"/>
              <a:cs typeface="Roboto"/>
              <a:sym typeface="Roboto"/>
            </a:endParaRPr>
          </a:p>
          <a:p>
            <a:pPr indent="-381000" lvl="0" marL="457200" rtl="0">
              <a:spcBef>
                <a:spcPts val="0"/>
              </a:spcBef>
              <a:spcAft>
                <a:spcPts val="0"/>
              </a:spcAft>
              <a:buClr>
                <a:srgbClr val="FFFFFF"/>
              </a:buClr>
              <a:buSzPts val="2400"/>
              <a:buFont typeface="Roboto"/>
              <a:buChar char="●"/>
            </a:pPr>
            <a:r>
              <a:rPr lang="en" sz="2400">
                <a:solidFill>
                  <a:srgbClr val="FFFFFF"/>
                </a:solidFill>
                <a:latin typeface="Roboto"/>
                <a:ea typeface="Roboto"/>
                <a:cs typeface="Roboto"/>
                <a:sym typeface="Roboto"/>
              </a:rPr>
              <a:t>Challenges</a:t>
            </a:r>
            <a:endParaRPr sz="2400">
              <a:solidFill>
                <a:srgbClr val="FFFFFF"/>
              </a:solidFill>
              <a:latin typeface="Roboto"/>
              <a:ea typeface="Roboto"/>
              <a:cs typeface="Roboto"/>
              <a:sym typeface="Roboto"/>
            </a:endParaRPr>
          </a:p>
          <a:p>
            <a:pPr indent="-381000" lvl="0" marL="457200">
              <a:spcBef>
                <a:spcPts val="0"/>
              </a:spcBef>
              <a:spcAft>
                <a:spcPts val="0"/>
              </a:spcAft>
              <a:buClr>
                <a:srgbClr val="FFFFFF"/>
              </a:buClr>
              <a:buSzPts val="2400"/>
              <a:buFont typeface="Roboto"/>
              <a:buChar char="●"/>
            </a:pPr>
            <a:r>
              <a:rPr lang="en" sz="2400">
                <a:solidFill>
                  <a:srgbClr val="FFFFFF"/>
                </a:solidFill>
                <a:latin typeface="Roboto"/>
                <a:ea typeface="Roboto"/>
                <a:cs typeface="Roboto"/>
                <a:sym typeface="Roboto"/>
              </a:rPr>
              <a:t>What’s Next</a:t>
            </a:r>
            <a:endParaRPr sz="2400">
              <a:solidFill>
                <a:srgbClr val="FFFFFF"/>
              </a:solidFill>
              <a:latin typeface="Roboto"/>
              <a:ea typeface="Roboto"/>
              <a:cs typeface="Roboto"/>
              <a:sym typeface="Roboto"/>
            </a:endParaRPr>
          </a:p>
        </p:txBody>
      </p:sp>
      <p:pic>
        <p:nvPicPr>
          <p:cNvPr descr="Related image" id="181" name="Shape 181"/>
          <p:cNvPicPr preferRelativeResize="0"/>
          <p:nvPr/>
        </p:nvPicPr>
        <p:blipFill rotWithShape="1">
          <a:blip r:embed="rId3">
            <a:alphaModFix/>
          </a:blip>
          <a:srcRect b="0" l="33568" r="0" t="0"/>
          <a:stretch/>
        </p:blipFill>
        <p:spPr>
          <a:xfrm>
            <a:off x="4322625" y="1309625"/>
            <a:ext cx="4698526" cy="2890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Shape 186"/>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Literature </a:t>
            </a:r>
            <a:endParaRPr/>
          </a:p>
          <a:p>
            <a:pPr indent="0" lvl="0" marL="0">
              <a:spcBef>
                <a:spcPts val="0"/>
              </a:spcBef>
              <a:spcAft>
                <a:spcPts val="0"/>
              </a:spcAft>
              <a:buNone/>
            </a:pPr>
            <a:r>
              <a:t/>
            </a:r>
            <a:endParaRPr/>
          </a:p>
        </p:txBody>
      </p:sp>
      <p:sp>
        <p:nvSpPr>
          <p:cNvPr id="187" name="Shape 187"/>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sz="1100">
              <a:solidFill>
                <a:srgbClr val="000000"/>
              </a:solidFill>
              <a:latin typeface="Arial"/>
              <a:ea typeface="Arial"/>
              <a:cs typeface="Arial"/>
              <a:sym typeface="Arial"/>
            </a:endParaRPr>
          </a:p>
          <a:p>
            <a:pPr indent="0" lvl="0" marL="0">
              <a:spcBef>
                <a:spcPts val="1600"/>
              </a:spcBef>
              <a:spcAft>
                <a:spcPts val="0"/>
              </a:spcAft>
              <a:buNone/>
            </a:pPr>
            <a:r>
              <a:t/>
            </a:r>
            <a:endParaRPr>
              <a:solidFill>
                <a:srgbClr val="000000"/>
              </a:solidFill>
            </a:endParaRPr>
          </a:p>
          <a:p>
            <a:pPr indent="0" lvl="0" marL="0">
              <a:spcBef>
                <a:spcPts val="1600"/>
              </a:spcBef>
              <a:spcAft>
                <a:spcPts val="0"/>
              </a:spcAft>
              <a:buNone/>
            </a:pPr>
            <a:r>
              <a:rPr lang="en">
                <a:solidFill>
                  <a:srgbClr val="000000"/>
                </a:solidFill>
              </a:rPr>
              <a:t>J. J. Craig, Intrduction to Robotics: Mechanics and Manipulations, 3rd ed., 2004.</a:t>
            </a:r>
            <a:endParaRPr>
              <a:solidFill>
                <a:srgbClr val="000000"/>
              </a:solidFill>
            </a:endParaRPr>
          </a:p>
          <a:p>
            <a:pPr indent="0" lvl="0" marL="0">
              <a:spcBef>
                <a:spcPts val="1600"/>
              </a:spcBef>
              <a:spcAft>
                <a:spcPts val="0"/>
              </a:spcAft>
              <a:buNone/>
            </a:pPr>
            <a:r>
              <a:rPr lang="en">
                <a:solidFill>
                  <a:srgbClr val="000000"/>
                </a:solidFill>
              </a:rPr>
              <a:t>A. Khatamian, "Virtual Manufacturing Automation by</a:t>
            </a:r>
            <a:endParaRPr>
              <a:solidFill>
                <a:srgbClr val="000000"/>
              </a:solidFill>
            </a:endParaRPr>
          </a:p>
          <a:p>
            <a:pPr indent="0" lvl="0" marL="0">
              <a:spcBef>
                <a:spcPts val="1600"/>
              </a:spcBef>
              <a:spcAft>
                <a:spcPts val="0"/>
              </a:spcAft>
              <a:buNone/>
            </a:pPr>
            <a:r>
              <a:rPr lang="en">
                <a:solidFill>
                  <a:srgbClr val="000000"/>
                </a:solidFill>
              </a:rPr>
              <a:t>6-DOF Manipulator in USARSim Simulation Area</a:t>
            </a:r>
            <a:endParaRPr>
              <a:solidFill>
                <a:srgbClr val="000000"/>
              </a:solidFill>
            </a:endParaRPr>
          </a:p>
          <a:p>
            <a:pPr indent="0" lvl="0" marL="0">
              <a:spcBef>
                <a:spcPts val="1600"/>
              </a:spcBef>
              <a:spcAft>
                <a:spcPts val="0"/>
              </a:spcAft>
              <a:buNone/>
            </a:pPr>
            <a:r>
              <a:rPr lang="en">
                <a:solidFill>
                  <a:srgbClr val="000000"/>
                </a:solidFill>
              </a:rPr>
              <a:t>under Unreal Engine 3 (BSc. Thesis in Persian)," IranUniversity of Science and Technology, Tehran, 2011.</a:t>
            </a:r>
            <a:endParaRPr>
              <a:solidFill>
                <a:srgbClr val="000000"/>
              </a:solidFill>
            </a:endParaRPr>
          </a:p>
          <a:p>
            <a:pPr indent="0" lvl="0" marL="0">
              <a:spcBef>
                <a:spcPts val="1600"/>
              </a:spcBef>
              <a:spcAft>
                <a:spcPts val="1600"/>
              </a:spcAft>
              <a:buNone/>
            </a:pPr>
            <a:r>
              <a:rPr lang="en">
                <a:solidFill>
                  <a:srgbClr val="000000"/>
                </a:solidFill>
              </a:rPr>
              <a:t>Sevilla M, Robot Arm- Pick &amp; Place Project,(2017), GitHub repository, </a:t>
            </a:r>
            <a:r>
              <a:rPr lang="en" u="sng">
                <a:solidFill>
                  <a:schemeClr val="accent5"/>
                </a:solidFill>
                <a:hlinkClick r:id="rId3"/>
              </a:rPr>
              <a:t>https://github.com/mithi/arm-ik</a:t>
            </a:r>
            <a:endParaRPr>
              <a:solidFill>
                <a:srgbClr val="000000"/>
              </a:solidFill>
            </a:endParaRPr>
          </a:p>
        </p:txBody>
      </p:sp>
      <p:sp>
        <p:nvSpPr>
          <p:cNvPr id="188" name="Shape 1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Shape 7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ZDMR, Inc. </a:t>
            </a:r>
            <a:endParaRPr/>
          </a:p>
        </p:txBody>
      </p:sp>
      <p:sp>
        <p:nvSpPr>
          <p:cNvPr id="74" name="Shape 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75" name="Shape 75"/>
          <p:cNvSpPr txBox="1"/>
          <p:nvPr/>
        </p:nvSpPr>
        <p:spPr>
          <a:xfrm>
            <a:off x="25" y="1273500"/>
            <a:ext cx="9144000" cy="3870000"/>
          </a:xfrm>
          <a:prstGeom prst="rect">
            <a:avLst/>
          </a:prstGeom>
          <a:solidFill>
            <a:srgbClr val="1155CC"/>
          </a:solid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pic>
        <p:nvPicPr>
          <p:cNvPr id="76" name="Shape 76"/>
          <p:cNvPicPr preferRelativeResize="0"/>
          <p:nvPr/>
        </p:nvPicPr>
        <p:blipFill rotWithShape="1">
          <a:blip r:embed="rId3">
            <a:alphaModFix/>
          </a:blip>
          <a:srcRect b="12904" l="65764" r="15830" t="31971"/>
          <a:stretch/>
        </p:blipFill>
        <p:spPr>
          <a:xfrm>
            <a:off x="2117500" y="1273500"/>
            <a:ext cx="4576572" cy="3740226"/>
          </a:xfrm>
          <a:prstGeom prst="rect">
            <a:avLst/>
          </a:prstGeom>
          <a:noFill/>
          <a:ln>
            <a:noFill/>
          </a:ln>
        </p:spPr>
      </p:pic>
      <p:sp>
        <p:nvSpPr>
          <p:cNvPr id="77" name="Shape 77"/>
          <p:cNvSpPr txBox="1"/>
          <p:nvPr/>
        </p:nvSpPr>
        <p:spPr>
          <a:xfrm>
            <a:off x="1905775" y="3080625"/>
            <a:ext cx="1536900" cy="580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chemeClr val="lt1"/>
                </a:solidFill>
              </a:rPr>
              <a:t>Software Engineer</a:t>
            </a:r>
            <a:endParaRPr>
              <a:solidFill>
                <a:schemeClr val="lt1"/>
              </a:solidFill>
            </a:endParaRPr>
          </a:p>
        </p:txBody>
      </p:sp>
      <p:sp>
        <p:nvSpPr>
          <p:cNvPr id="78" name="Shape 78"/>
          <p:cNvSpPr txBox="1"/>
          <p:nvPr/>
        </p:nvSpPr>
        <p:spPr>
          <a:xfrm>
            <a:off x="3442675" y="2606000"/>
            <a:ext cx="1072500" cy="580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chemeClr val="lt1"/>
                </a:solidFill>
              </a:rPr>
              <a:t>Hardware Engineer</a:t>
            </a:r>
            <a:endParaRPr>
              <a:solidFill>
                <a:schemeClr val="lt1"/>
              </a:solidFill>
            </a:endParaRPr>
          </a:p>
        </p:txBody>
      </p:sp>
      <p:sp>
        <p:nvSpPr>
          <p:cNvPr id="79" name="Shape 79"/>
          <p:cNvSpPr txBox="1"/>
          <p:nvPr/>
        </p:nvSpPr>
        <p:spPr>
          <a:xfrm>
            <a:off x="4344325" y="3627075"/>
            <a:ext cx="1455000" cy="505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chemeClr val="lt1"/>
                </a:solidFill>
              </a:rPr>
              <a:t>Design Engineer</a:t>
            </a:r>
            <a:endParaRPr>
              <a:solidFill>
                <a:schemeClr val="lt1"/>
              </a:solidFill>
            </a:endParaRPr>
          </a:p>
        </p:txBody>
      </p:sp>
      <p:sp>
        <p:nvSpPr>
          <p:cNvPr id="80" name="Shape 80"/>
          <p:cNvSpPr txBox="1"/>
          <p:nvPr/>
        </p:nvSpPr>
        <p:spPr>
          <a:xfrm>
            <a:off x="5546500" y="3517800"/>
            <a:ext cx="1120200" cy="423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chemeClr val="lt1"/>
                </a:solidFill>
              </a:rPr>
              <a:t>Leader</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155CC"/>
        </a:solidFill>
      </p:bgPr>
    </p:bg>
    <p:spTree>
      <p:nvGrpSpPr>
        <p:cNvPr id="84" name="Shape 84"/>
        <p:cNvGrpSpPr/>
        <p:nvPr/>
      </p:nvGrpSpPr>
      <p:grpSpPr>
        <a:xfrm>
          <a:off x="0" y="0"/>
          <a:ext cx="0" cy="0"/>
          <a:chOff x="0" y="0"/>
          <a:chExt cx="0" cy="0"/>
        </a:xfrm>
      </p:grpSpPr>
      <p:sp>
        <p:nvSpPr>
          <p:cNvPr id="85" name="Shape 85"/>
          <p:cNvSpPr txBox="1"/>
          <p:nvPr>
            <p:ph type="title"/>
          </p:nvPr>
        </p:nvSpPr>
        <p:spPr>
          <a:xfrm>
            <a:off x="311725" y="500925"/>
            <a:ext cx="8520600" cy="72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CHEF JARVIS: Autonomous Robotic Assistant</a:t>
            </a:r>
            <a:endParaRPr sz="1000"/>
          </a:p>
          <a:p>
            <a:pPr indent="0" lvl="0" marL="0" rtl="0" algn="ctr">
              <a:spcBef>
                <a:spcPts val="0"/>
              </a:spcBef>
              <a:spcAft>
                <a:spcPts val="0"/>
              </a:spcAft>
              <a:buNone/>
            </a:pPr>
            <a:r>
              <a:t/>
            </a:r>
            <a:endParaRPr/>
          </a:p>
        </p:txBody>
      </p:sp>
      <p:sp>
        <p:nvSpPr>
          <p:cNvPr id="86" name="Shape 86"/>
          <p:cNvSpPr txBox="1"/>
          <p:nvPr>
            <p:ph idx="1" type="body"/>
          </p:nvPr>
        </p:nvSpPr>
        <p:spPr>
          <a:xfrm>
            <a:off x="311725" y="1346525"/>
            <a:ext cx="3816900" cy="3389100"/>
          </a:xfrm>
          <a:prstGeom prst="rect">
            <a:avLst/>
          </a:prstGeom>
        </p:spPr>
        <p:txBody>
          <a:bodyPr anchorCtr="0" anchor="t" bIns="91425" lIns="91425" spcFirstLastPara="1" rIns="91425" wrap="square" tIns="91425">
            <a:noAutofit/>
          </a:bodyPr>
          <a:lstStyle/>
          <a:p>
            <a:pPr indent="-381000" lvl="0" marL="457200" rtl="0">
              <a:lnSpc>
                <a:spcPct val="100000"/>
              </a:lnSpc>
              <a:spcBef>
                <a:spcPts val="0"/>
              </a:spcBef>
              <a:spcAft>
                <a:spcPts val="0"/>
              </a:spcAft>
              <a:buClr>
                <a:schemeClr val="lt1"/>
              </a:buClr>
              <a:buSzPts val="2400"/>
              <a:buChar char="●"/>
            </a:pPr>
            <a:r>
              <a:rPr lang="en" sz="2400">
                <a:solidFill>
                  <a:schemeClr val="lt1"/>
                </a:solidFill>
              </a:rPr>
              <a:t>Shall r</a:t>
            </a:r>
            <a:r>
              <a:rPr lang="en" sz="2400">
                <a:solidFill>
                  <a:schemeClr val="lt1"/>
                </a:solidFill>
              </a:rPr>
              <a:t>emove all dirty dishes to a predefined location</a:t>
            </a:r>
            <a:endParaRPr sz="2400">
              <a:solidFill>
                <a:schemeClr val="lt1"/>
              </a:solidFill>
            </a:endParaRPr>
          </a:p>
          <a:p>
            <a:pPr indent="-381000" lvl="0" marL="457200" rtl="0">
              <a:lnSpc>
                <a:spcPct val="100000"/>
              </a:lnSpc>
              <a:spcBef>
                <a:spcPts val="0"/>
              </a:spcBef>
              <a:spcAft>
                <a:spcPts val="0"/>
              </a:spcAft>
              <a:buClr>
                <a:schemeClr val="lt1"/>
              </a:buClr>
              <a:buSzPts val="2400"/>
              <a:buChar char="●"/>
            </a:pPr>
            <a:r>
              <a:rPr lang="en" sz="2400">
                <a:solidFill>
                  <a:schemeClr val="lt1"/>
                </a:solidFill>
              </a:rPr>
              <a:t>Shall operate without breaking or spilling things</a:t>
            </a:r>
            <a:endParaRPr sz="2400">
              <a:solidFill>
                <a:schemeClr val="lt1"/>
              </a:solidFill>
            </a:endParaRPr>
          </a:p>
          <a:p>
            <a:pPr indent="-381000" lvl="0" marL="457200" rtl="0">
              <a:lnSpc>
                <a:spcPct val="100000"/>
              </a:lnSpc>
              <a:spcBef>
                <a:spcPts val="0"/>
              </a:spcBef>
              <a:spcAft>
                <a:spcPts val="0"/>
              </a:spcAft>
              <a:buClr>
                <a:schemeClr val="lt1"/>
              </a:buClr>
              <a:buSzPts val="2400"/>
              <a:buChar char="●"/>
            </a:pPr>
            <a:r>
              <a:rPr lang="en" sz="2400">
                <a:solidFill>
                  <a:schemeClr val="lt1"/>
                </a:solidFill>
              </a:rPr>
              <a:t>Shall regularly check all systems for proper operation</a:t>
            </a:r>
            <a:endParaRPr sz="2400">
              <a:solidFill>
                <a:schemeClr val="lt1"/>
              </a:solidFill>
            </a:endParaRPr>
          </a:p>
        </p:txBody>
      </p:sp>
      <p:sp>
        <p:nvSpPr>
          <p:cNvPr id="87" name="Shape 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descr="Related image" id="88" name="Shape 88"/>
          <p:cNvPicPr preferRelativeResize="0"/>
          <p:nvPr/>
        </p:nvPicPr>
        <p:blipFill>
          <a:blip r:embed="rId3">
            <a:alphaModFix/>
          </a:blip>
          <a:stretch>
            <a:fillRect/>
          </a:stretch>
        </p:blipFill>
        <p:spPr>
          <a:xfrm>
            <a:off x="4384400" y="2062475"/>
            <a:ext cx="4527600" cy="226681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92" name="Shape 92"/>
        <p:cNvGrpSpPr/>
        <p:nvPr/>
      </p:nvGrpSpPr>
      <p:grpSpPr>
        <a:xfrm>
          <a:off x="0" y="0"/>
          <a:ext cx="0" cy="0"/>
          <a:chOff x="0" y="0"/>
          <a:chExt cx="0" cy="0"/>
        </a:xfrm>
      </p:grpSpPr>
      <p:sp>
        <p:nvSpPr>
          <p:cNvPr id="93" name="Shape 9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Challenges </a:t>
            </a:r>
            <a:r>
              <a:rPr lang="en"/>
              <a:t> </a:t>
            </a:r>
            <a:endParaRPr/>
          </a:p>
        </p:txBody>
      </p:sp>
      <p:sp>
        <p:nvSpPr>
          <p:cNvPr id="94" name="Shape 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95" name="Shape 95"/>
          <p:cNvSpPr txBox="1"/>
          <p:nvPr/>
        </p:nvSpPr>
        <p:spPr>
          <a:xfrm>
            <a:off x="8512575" y="1915125"/>
            <a:ext cx="109500" cy="46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pic>
        <p:nvPicPr>
          <p:cNvPr id="96" name="Shape 96"/>
          <p:cNvPicPr preferRelativeResize="0"/>
          <p:nvPr/>
        </p:nvPicPr>
        <p:blipFill>
          <a:blip r:embed="rId3">
            <a:alphaModFix/>
          </a:blip>
          <a:stretch>
            <a:fillRect/>
          </a:stretch>
        </p:blipFill>
        <p:spPr>
          <a:xfrm>
            <a:off x="711400" y="1180350"/>
            <a:ext cx="7721252" cy="3966923"/>
          </a:xfrm>
          <a:prstGeom prst="rect">
            <a:avLst/>
          </a:prstGeom>
          <a:noFill/>
          <a:ln>
            <a:noFill/>
          </a:ln>
        </p:spPr>
      </p:pic>
      <p:sp>
        <p:nvSpPr>
          <p:cNvPr id="97" name="Shape 97"/>
          <p:cNvSpPr txBox="1"/>
          <p:nvPr/>
        </p:nvSpPr>
        <p:spPr>
          <a:xfrm>
            <a:off x="4845450" y="1180350"/>
            <a:ext cx="3627000" cy="998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Mechanical design and assembly</a:t>
            </a:r>
            <a:endParaRPr>
              <a:solidFill>
                <a:srgbClr val="FFFFFF"/>
              </a:solidFill>
            </a:endParaRPr>
          </a:p>
          <a:p>
            <a:pPr indent="0" lvl="0" marL="0">
              <a:spcBef>
                <a:spcPts val="0"/>
              </a:spcBef>
              <a:spcAft>
                <a:spcPts val="0"/>
              </a:spcAft>
              <a:buNone/>
            </a:pPr>
            <a:r>
              <a:rPr lang="en">
                <a:solidFill>
                  <a:srgbClr val="FFFFFF"/>
                </a:solidFill>
              </a:rPr>
              <a:t>Hand design and gripping</a:t>
            </a:r>
            <a:endParaRPr>
              <a:solidFill>
                <a:schemeClr val="lt1"/>
              </a:solidFill>
            </a:endParaRPr>
          </a:p>
          <a:p>
            <a:pPr indent="0" lvl="0" marL="0">
              <a:spcBef>
                <a:spcPts val="0"/>
              </a:spcBef>
              <a:spcAft>
                <a:spcPts val="0"/>
              </a:spcAft>
              <a:buNone/>
            </a:pPr>
            <a:r>
              <a:rPr lang="en">
                <a:solidFill>
                  <a:schemeClr val="lt1"/>
                </a:solidFill>
              </a:rPr>
              <a:t>System Design</a:t>
            </a:r>
            <a:endParaRPr>
              <a:solidFill>
                <a:schemeClr val="lt1"/>
              </a:solidFill>
            </a:endParaRPr>
          </a:p>
          <a:p>
            <a:pPr indent="0" lvl="0" marL="0">
              <a:spcBef>
                <a:spcPts val="0"/>
              </a:spcBef>
              <a:spcAft>
                <a:spcPts val="0"/>
              </a:spcAft>
              <a:buNone/>
            </a:pPr>
            <a:r>
              <a:t/>
            </a:r>
            <a:endParaRPr>
              <a:solidFill>
                <a:srgbClr val="FFFFFF"/>
              </a:solidFill>
            </a:endParaRPr>
          </a:p>
        </p:txBody>
      </p:sp>
      <p:sp>
        <p:nvSpPr>
          <p:cNvPr id="98" name="Shape 98"/>
          <p:cNvSpPr txBox="1"/>
          <p:nvPr/>
        </p:nvSpPr>
        <p:spPr>
          <a:xfrm>
            <a:off x="6261300" y="4442525"/>
            <a:ext cx="922500" cy="393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a:solidFill>
                  <a:srgbClr val="FFFFFF"/>
                </a:solidFill>
              </a:rPr>
              <a:t>SQUAD</a:t>
            </a:r>
            <a:endParaRPr b="1">
              <a:solidFill>
                <a:srgbClr val="FFFFFF"/>
              </a:solidFill>
            </a:endParaRPr>
          </a:p>
        </p:txBody>
      </p:sp>
      <p:sp>
        <p:nvSpPr>
          <p:cNvPr id="99" name="Shape 99"/>
          <p:cNvSpPr txBox="1"/>
          <p:nvPr/>
        </p:nvSpPr>
        <p:spPr>
          <a:xfrm>
            <a:off x="663075" y="1318850"/>
            <a:ext cx="1766700" cy="393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a:solidFill>
                  <a:srgbClr val="FFFFFF"/>
                </a:solidFill>
              </a:rPr>
              <a:t>DESIGN PROJECT</a:t>
            </a:r>
            <a:endParaRPr b="1">
              <a:solidFill>
                <a:srgbClr val="FFFFFF"/>
              </a:solidFill>
            </a:endParaRPr>
          </a:p>
        </p:txBody>
      </p:sp>
      <p:sp>
        <p:nvSpPr>
          <p:cNvPr id="100" name="Shape 100"/>
          <p:cNvSpPr/>
          <p:nvPr/>
        </p:nvSpPr>
        <p:spPr>
          <a:xfrm>
            <a:off x="1680600" y="1608825"/>
            <a:ext cx="922500" cy="219000"/>
          </a:xfrm>
          <a:prstGeom prst="rightArrow">
            <a:avLst>
              <a:gd fmla="val 50000" name="adj1"/>
              <a:gd fmla="val 50000" name="adj2"/>
            </a:avLst>
          </a:prstGeom>
          <a:solidFill>
            <a:srgbClr val="FF0000"/>
          </a:solidFill>
          <a:ln cap="flat" cmpd="sng" w="9525">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1" name="Shape 101"/>
          <p:cNvSpPr/>
          <p:nvPr/>
        </p:nvSpPr>
        <p:spPr>
          <a:xfrm>
            <a:off x="6057900" y="4530325"/>
            <a:ext cx="203400" cy="132900"/>
          </a:xfrm>
          <a:prstGeom prst="leftArrow">
            <a:avLst>
              <a:gd fmla="val 50000" name="adj1"/>
              <a:gd fmla="val 76467" name="adj2"/>
            </a:avLst>
          </a:prstGeom>
          <a:solidFill>
            <a:srgbClr val="FF0000"/>
          </a:solidFill>
          <a:ln cap="flat" cmpd="sng" w="9525">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155CC"/>
        </a:solidFill>
      </p:bgPr>
    </p:bg>
    <p:spTree>
      <p:nvGrpSpPr>
        <p:cNvPr id="105" name="Shape 105"/>
        <p:cNvGrpSpPr/>
        <p:nvPr/>
      </p:nvGrpSpPr>
      <p:grpSpPr>
        <a:xfrm>
          <a:off x="0" y="0"/>
          <a:ext cx="0" cy="0"/>
          <a:chOff x="0" y="0"/>
          <a:chExt cx="0" cy="0"/>
        </a:xfrm>
      </p:grpSpPr>
      <p:sp>
        <p:nvSpPr>
          <p:cNvPr id="106" name="Shape 106"/>
          <p:cNvSpPr txBox="1"/>
          <p:nvPr>
            <p:ph type="title"/>
          </p:nvPr>
        </p:nvSpPr>
        <p:spPr>
          <a:xfrm>
            <a:off x="311725" y="500925"/>
            <a:ext cx="3706500" cy="881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Mechanical Design</a:t>
            </a:r>
            <a:endParaRPr sz="1400"/>
          </a:p>
        </p:txBody>
      </p:sp>
      <p:sp>
        <p:nvSpPr>
          <p:cNvPr id="107" name="Shape 107"/>
          <p:cNvSpPr txBox="1"/>
          <p:nvPr>
            <p:ph idx="1" type="body"/>
          </p:nvPr>
        </p:nvSpPr>
        <p:spPr>
          <a:xfrm>
            <a:off x="81775" y="1613975"/>
            <a:ext cx="4166400" cy="1293900"/>
          </a:xfrm>
          <a:prstGeom prst="rect">
            <a:avLst/>
          </a:prstGeom>
        </p:spPr>
        <p:txBody>
          <a:bodyPr anchorCtr="0" anchor="t" bIns="91425" lIns="91425" spcFirstLastPara="1" rIns="91425" wrap="square" tIns="91425">
            <a:noAutofit/>
          </a:bodyPr>
          <a:lstStyle/>
          <a:p>
            <a:pPr indent="-381000" lvl="0" marL="457200" rtl="0">
              <a:spcBef>
                <a:spcPts val="0"/>
              </a:spcBef>
              <a:spcAft>
                <a:spcPts val="0"/>
              </a:spcAft>
              <a:buClr>
                <a:schemeClr val="lt1"/>
              </a:buClr>
              <a:buSzPts val="2400"/>
              <a:buChar char="●"/>
            </a:pPr>
            <a:r>
              <a:rPr lang="en" sz="2400">
                <a:solidFill>
                  <a:schemeClr val="lt1"/>
                </a:solidFill>
              </a:rPr>
              <a:t>Building from Scratch!</a:t>
            </a:r>
            <a:endParaRPr sz="2400">
              <a:solidFill>
                <a:schemeClr val="lt1"/>
              </a:solidFill>
            </a:endParaRPr>
          </a:p>
          <a:p>
            <a:pPr indent="-381000" lvl="1" marL="914400" rtl="0">
              <a:spcBef>
                <a:spcPts val="0"/>
              </a:spcBef>
              <a:spcAft>
                <a:spcPts val="0"/>
              </a:spcAft>
              <a:buClr>
                <a:schemeClr val="lt1"/>
              </a:buClr>
              <a:buSzPts val="2400"/>
              <a:buChar char="○"/>
            </a:pPr>
            <a:r>
              <a:rPr lang="en" sz="2400">
                <a:solidFill>
                  <a:schemeClr val="lt1"/>
                </a:solidFill>
              </a:rPr>
              <a:t>Motors</a:t>
            </a:r>
            <a:endParaRPr sz="2400">
              <a:solidFill>
                <a:schemeClr val="lt1"/>
              </a:solidFill>
            </a:endParaRPr>
          </a:p>
          <a:p>
            <a:pPr indent="-381000" lvl="1" marL="914400" rtl="0">
              <a:spcBef>
                <a:spcPts val="0"/>
              </a:spcBef>
              <a:spcAft>
                <a:spcPts val="0"/>
              </a:spcAft>
              <a:buClr>
                <a:schemeClr val="lt1"/>
              </a:buClr>
              <a:buSzPts val="2400"/>
              <a:buChar char="○"/>
            </a:pPr>
            <a:r>
              <a:rPr lang="en" sz="2400">
                <a:solidFill>
                  <a:schemeClr val="lt1"/>
                </a:solidFill>
              </a:rPr>
              <a:t>Base</a:t>
            </a:r>
            <a:endParaRPr sz="2400">
              <a:solidFill>
                <a:schemeClr val="lt1"/>
              </a:solidFill>
            </a:endParaRPr>
          </a:p>
          <a:p>
            <a:pPr indent="-381000" lvl="1" marL="914400" rtl="0">
              <a:spcBef>
                <a:spcPts val="0"/>
              </a:spcBef>
              <a:spcAft>
                <a:spcPts val="0"/>
              </a:spcAft>
              <a:buClr>
                <a:schemeClr val="lt1"/>
              </a:buClr>
              <a:buSzPts val="2400"/>
              <a:buChar char="○"/>
            </a:pPr>
            <a:r>
              <a:rPr lang="en" sz="2400">
                <a:solidFill>
                  <a:schemeClr val="lt1"/>
                </a:solidFill>
              </a:rPr>
              <a:t>Joints</a:t>
            </a:r>
            <a:endParaRPr sz="2400">
              <a:solidFill>
                <a:schemeClr val="lt1"/>
              </a:solidFill>
            </a:endParaRPr>
          </a:p>
          <a:p>
            <a:pPr indent="0" lvl="0" marL="0" rtl="0">
              <a:spcBef>
                <a:spcPts val="1600"/>
              </a:spcBef>
              <a:spcAft>
                <a:spcPts val="1600"/>
              </a:spcAft>
              <a:buNone/>
            </a:pPr>
            <a:r>
              <a:t/>
            </a:r>
            <a:endParaRPr sz="2400">
              <a:solidFill>
                <a:schemeClr val="lt1"/>
              </a:solidFill>
            </a:endParaRPr>
          </a:p>
        </p:txBody>
      </p:sp>
      <p:sp>
        <p:nvSpPr>
          <p:cNvPr id="108" name="Shape 10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109" name="Shape 109"/>
          <p:cNvPicPr preferRelativeResize="0"/>
          <p:nvPr/>
        </p:nvPicPr>
        <p:blipFill rotWithShape="1">
          <a:blip r:embed="rId3">
            <a:alphaModFix/>
          </a:blip>
          <a:srcRect b="9089" l="64196" r="14245" t="9899"/>
          <a:stretch/>
        </p:blipFill>
        <p:spPr>
          <a:xfrm>
            <a:off x="4628094" y="412125"/>
            <a:ext cx="3844352" cy="451467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155CC"/>
        </a:solidFill>
      </p:bgPr>
    </p:bg>
    <p:spTree>
      <p:nvGrpSpPr>
        <p:cNvPr id="113" name="Shape 113"/>
        <p:cNvGrpSpPr/>
        <p:nvPr/>
      </p:nvGrpSpPr>
      <p:grpSpPr>
        <a:xfrm>
          <a:off x="0" y="0"/>
          <a:ext cx="0" cy="0"/>
          <a:chOff x="0" y="0"/>
          <a:chExt cx="0" cy="0"/>
        </a:xfrm>
      </p:grpSpPr>
      <p:sp>
        <p:nvSpPr>
          <p:cNvPr id="114" name="Shape 114"/>
          <p:cNvSpPr txBox="1"/>
          <p:nvPr>
            <p:ph type="title"/>
          </p:nvPr>
        </p:nvSpPr>
        <p:spPr>
          <a:xfrm>
            <a:off x="311725" y="500925"/>
            <a:ext cx="3706500" cy="78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Gripper Design</a:t>
            </a:r>
            <a:endParaRPr/>
          </a:p>
        </p:txBody>
      </p:sp>
      <p:sp>
        <p:nvSpPr>
          <p:cNvPr id="115" name="Shape 115"/>
          <p:cNvSpPr txBox="1"/>
          <p:nvPr>
            <p:ph idx="1" type="body"/>
          </p:nvPr>
        </p:nvSpPr>
        <p:spPr>
          <a:xfrm>
            <a:off x="0" y="1886350"/>
            <a:ext cx="4166400" cy="1160100"/>
          </a:xfrm>
          <a:prstGeom prst="rect">
            <a:avLst/>
          </a:prstGeom>
        </p:spPr>
        <p:txBody>
          <a:bodyPr anchorCtr="0" anchor="t" bIns="91425" lIns="91425" spcFirstLastPara="1" rIns="91425" wrap="square" tIns="91425">
            <a:noAutofit/>
          </a:bodyPr>
          <a:lstStyle/>
          <a:p>
            <a:pPr indent="-381000" lvl="0" marL="457200" rtl="0">
              <a:spcBef>
                <a:spcPts val="0"/>
              </a:spcBef>
              <a:spcAft>
                <a:spcPts val="0"/>
              </a:spcAft>
              <a:buClr>
                <a:schemeClr val="lt1"/>
              </a:buClr>
              <a:buSzPts val="2400"/>
              <a:buChar char="●"/>
            </a:pPr>
            <a:r>
              <a:rPr lang="en" sz="2400">
                <a:solidFill>
                  <a:schemeClr val="lt1"/>
                </a:solidFill>
              </a:rPr>
              <a:t>3D print design </a:t>
            </a:r>
            <a:r>
              <a:rPr b="1" lang="en" sz="2400">
                <a:solidFill>
                  <a:srgbClr val="00FF00"/>
                </a:solidFill>
              </a:rPr>
              <a:t>SUCCESS</a:t>
            </a:r>
            <a:endParaRPr b="1" sz="2400">
              <a:solidFill>
                <a:srgbClr val="00FF00"/>
              </a:solidFill>
            </a:endParaRPr>
          </a:p>
          <a:p>
            <a:pPr indent="-381000" lvl="0" marL="457200" rtl="0">
              <a:spcBef>
                <a:spcPts val="0"/>
              </a:spcBef>
              <a:spcAft>
                <a:spcPts val="0"/>
              </a:spcAft>
              <a:buClr>
                <a:schemeClr val="lt1"/>
              </a:buClr>
              <a:buSzPts val="2400"/>
              <a:buChar char="●"/>
            </a:pPr>
            <a:r>
              <a:rPr lang="en" sz="2400">
                <a:solidFill>
                  <a:schemeClr val="lt1"/>
                </a:solidFill>
              </a:rPr>
              <a:t>Servo Modification</a:t>
            </a:r>
            <a:endParaRPr sz="2400">
              <a:solidFill>
                <a:schemeClr val="lt1"/>
              </a:solidFill>
            </a:endParaRPr>
          </a:p>
          <a:p>
            <a:pPr indent="457200" lvl="0" marL="457200" rtl="0">
              <a:spcBef>
                <a:spcPts val="0"/>
              </a:spcBef>
              <a:spcAft>
                <a:spcPts val="0"/>
              </a:spcAft>
              <a:buNone/>
            </a:pPr>
            <a:r>
              <a:rPr b="1" lang="en" sz="2400">
                <a:solidFill>
                  <a:srgbClr val="FF0000"/>
                </a:solidFill>
              </a:rPr>
              <a:t>FAIL</a:t>
            </a:r>
            <a:endParaRPr b="1" sz="2400">
              <a:solidFill>
                <a:srgbClr val="FF0000"/>
              </a:solidFill>
            </a:endParaRPr>
          </a:p>
        </p:txBody>
      </p:sp>
      <p:sp>
        <p:nvSpPr>
          <p:cNvPr id="116" name="Shape 1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17" name="Shape 117"/>
          <p:cNvPicPr preferRelativeResize="0"/>
          <p:nvPr/>
        </p:nvPicPr>
        <p:blipFill rotWithShape="1">
          <a:blip r:embed="rId3">
            <a:alphaModFix/>
          </a:blip>
          <a:srcRect b="9480" l="64318" r="14167" t="13066"/>
          <a:stretch/>
        </p:blipFill>
        <p:spPr>
          <a:xfrm>
            <a:off x="4542425" y="307350"/>
            <a:ext cx="3930024" cy="4421319"/>
          </a:xfrm>
          <a:prstGeom prst="rect">
            <a:avLst/>
          </a:prstGeom>
          <a:noFill/>
          <a:ln>
            <a:noFill/>
          </a:ln>
        </p:spPr>
      </p:pic>
      <p:pic>
        <p:nvPicPr>
          <p:cNvPr id="118" name="Shape 118"/>
          <p:cNvPicPr preferRelativeResize="0"/>
          <p:nvPr/>
        </p:nvPicPr>
        <p:blipFill rotWithShape="1">
          <a:blip r:embed="rId4">
            <a:alphaModFix/>
          </a:blip>
          <a:srcRect b="8122" l="15663" r="59465" t="13470"/>
          <a:stretch/>
        </p:blipFill>
        <p:spPr>
          <a:xfrm>
            <a:off x="2268250" y="2816375"/>
            <a:ext cx="2274174" cy="22404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155CC"/>
        </a:solidFill>
      </p:bgPr>
    </p:bg>
    <p:spTree>
      <p:nvGrpSpPr>
        <p:cNvPr id="122" name="Shape 122"/>
        <p:cNvGrpSpPr/>
        <p:nvPr/>
      </p:nvGrpSpPr>
      <p:grpSpPr>
        <a:xfrm>
          <a:off x="0" y="0"/>
          <a:ext cx="0" cy="0"/>
          <a:chOff x="0" y="0"/>
          <a:chExt cx="0" cy="0"/>
        </a:xfrm>
      </p:grpSpPr>
      <p:sp>
        <p:nvSpPr>
          <p:cNvPr id="123" name="Shape 123"/>
          <p:cNvSpPr txBox="1"/>
          <p:nvPr>
            <p:ph type="title"/>
          </p:nvPr>
        </p:nvSpPr>
        <p:spPr>
          <a:xfrm>
            <a:off x="311725" y="389350"/>
            <a:ext cx="3706500" cy="765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Motion Planning</a:t>
            </a:r>
            <a:endParaRPr/>
          </a:p>
        </p:txBody>
      </p:sp>
      <p:sp>
        <p:nvSpPr>
          <p:cNvPr id="124" name="Shape 124"/>
          <p:cNvSpPr txBox="1"/>
          <p:nvPr>
            <p:ph idx="1" type="body"/>
          </p:nvPr>
        </p:nvSpPr>
        <p:spPr>
          <a:xfrm>
            <a:off x="81775" y="1183900"/>
            <a:ext cx="4166400" cy="3588000"/>
          </a:xfrm>
          <a:prstGeom prst="rect">
            <a:avLst/>
          </a:prstGeom>
        </p:spPr>
        <p:txBody>
          <a:bodyPr anchorCtr="0" anchor="t" bIns="91425" lIns="91425" spcFirstLastPara="1" rIns="91425" wrap="square" tIns="91425">
            <a:noAutofit/>
          </a:bodyPr>
          <a:lstStyle/>
          <a:p>
            <a:pPr indent="-381000" lvl="0" marL="457200" rtl="0">
              <a:spcBef>
                <a:spcPts val="0"/>
              </a:spcBef>
              <a:spcAft>
                <a:spcPts val="0"/>
              </a:spcAft>
              <a:buClr>
                <a:schemeClr val="lt1"/>
              </a:buClr>
              <a:buSzPts val="2400"/>
              <a:buChar char="●"/>
            </a:pPr>
            <a:r>
              <a:rPr lang="en" sz="2400">
                <a:solidFill>
                  <a:schemeClr val="lt1"/>
                </a:solidFill>
              </a:rPr>
              <a:t>Simulation</a:t>
            </a:r>
            <a:endParaRPr sz="2400">
              <a:solidFill>
                <a:schemeClr val="lt1"/>
              </a:solidFill>
            </a:endParaRPr>
          </a:p>
          <a:p>
            <a:pPr indent="-381000" lvl="1" marL="914400" rtl="0">
              <a:spcBef>
                <a:spcPts val="0"/>
              </a:spcBef>
              <a:spcAft>
                <a:spcPts val="0"/>
              </a:spcAft>
              <a:buClr>
                <a:schemeClr val="lt1"/>
              </a:buClr>
              <a:buSzPts val="2400"/>
              <a:buChar char="○"/>
            </a:pPr>
            <a:r>
              <a:rPr lang="en" sz="2400">
                <a:solidFill>
                  <a:schemeClr val="lt1"/>
                </a:solidFill>
              </a:rPr>
              <a:t>SOLIDWORKS Assembly</a:t>
            </a:r>
            <a:endParaRPr sz="2400">
              <a:solidFill>
                <a:schemeClr val="lt1"/>
              </a:solidFill>
            </a:endParaRPr>
          </a:p>
          <a:p>
            <a:pPr indent="-381000" lvl="1" marL="914400" rtl="0">
              <a:spcBef>
                <a:spcPts val="0"/>
              </a:spcBef>
              <a:spcAft>
                <a:spcPts val="0"/>
              </a:spcAft>
              <a:buClr>
                <a:schemeClr val="lt1"/>
              </a:buClr>
              <a:buSzPts val="2400"/>
              <a:buChar char="○"/>
            </a:pPr>
            <a:r>
              <a:rPr lang="en" sz="2400">
                <a:solidFill>
                  <a:schemeClr val="lt1"/>
                </a:solidFill>
              </a:rPr>
              <a:t>Simulink 3D Virtual Reality Toolbox</a:t>
            </a:r>
            <a:endParaRPr sz="2400">
              <a:solidFill>
                <a:schemeClr val="lt1"/>
              </a:solidFill>
            </a:endParaRPr>
          </a:p>
          <a:p>
            <a:pPr indent="0" lvl="0" marL="0" rtl="0">
              <a:spcBef>
                <a:spcPts val="1600"/>
              </a:spcBef>
              <a:spcAft>
                <a:spcPts val="1600"/>
              </a:spcAft>
              <a:buNone/>
            </a:pPr>
            <a:r>
              <a:t/>
            </a:r>
            <a:endParaRPr sz="2400">
              <a:solidFill>
                <a:schemeClr val="lt1"/>
              </a:solidFill>
            </a:endParaRPr>
          </a:p>
        </p:txBody>
      </p:sp>
      <p:sp>
        <p:nvSpPr>
          <p:cNvPr id="125" name="Shape 1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126" name="Shape 126"/>
          <p:cNvPicPr preferRelativeResize="0"/>
          <p:nvPr/>
        </p:nvPicPr>
        <p:blipFill>
          <a:blip r:embed="rId3">
            <a:alphaModFix/>
          </a:blip>
          <a:stretch>
            <a:fillRect/>
          </a:stretch>
        </p:blipFill>
        <p:spPr>
          <a:xfrm>
            <a:off x="4400575" y="152400"/>
            <a:ext cx="4591025" cy="4619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Shape 131"/>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381000" lvl="0" marL="457200" rtl="0">
              <a:lnSpc>
                <a:spcPct val="115000"/>
              </a:lnSpc>
              <a:spcBef>
                <a:spcPts val="0"/>
              </a:spcBef>
              <a:spcAft>
                <a:spcPts val="0"/>
              </a:spcAft>
              <a:buClr>
                <a:schemeClr val="lt1"/>
              </a:buClr>
              <a:buSzPts val="2400"/>
              <a:buFont typeface="Roboto"/>
              <a:buChar char="●"/>
            </a:pPr>
            <a:r>
              <a:rPr lang="en" sz="2400">
                <a:latin typeface="Roboto"/>
                <a:ea typeface="Roboto"/>
                <a:cs typeface="Roboto"/>
                <a:sym typeface="Roboto"/>
              </a:rPr>
              <a:t>Kinematics</a:t>
            </a:r>
            <a:endParaRPr sz="2400">
              <a:latin typeface="Roboto"/>
              <a:ea typeface="Roboto"/>
              <a:cs typeface="Roboto"/>
              <a:sym typeface="Roboto"/>
            </a:endParaRPr>
          </a:p>
          <a:p>
            <a:pPr indent="-381000" lvl="1" marL="914400" rtl="0">
              <a:lnSpc>
                <a:spcPct val="115000"/>
              </a:lnSpc>
              <a:spcBef>
                <a:spcPts val="0"/>
              </a:spcBef>
              <a:spcAft>
                <a:spcPts val="0"/>
              </a:spcAft>
              <a:buClr>
                <a:schemeClr val="lt1"/>
              </a:buClr>
              <a:buSzPts val="2400"/>
              <a:buFont typeface="Roboto"/>
              <a:buChar char="○"/>
            </a:pPr>
            <a:r>
              <a:rPr lang="en" sz="2400">
                <a:latin typeface="Roboto"/>
                <a:ea typeface="Roboto"/>
                <a:cs typeface="Roboto"/>
                <a:sym typeface="Roboto"/>
              </a:rPr>
              <a:t>Forward</a:t>
            </a:r>
            <a:endParaRPr sz="2400">
              <a:latin typeface="Roboto"/>
              <a:ea typeface="Roboto"/>
              <a:cs typeface="Roboto"/>
              <a:sym typeface="Roboto"/>
            </a:endParaRPr>
          </a:p>
          <a:p>
            <a:pPr indent="-381000" lvl="1" marL="914400" rtl="0">
              <a:lnSpc>
                <a:spcPct val="115000"/>
              </a:lnSpc>
              <a:spcBef>
                <a:spcPts val="0"/>
              </a:spcBef>
              <a:spcAft>
                <a:spcPts val="0"/>
              </a:spcAft>
              <a:buClr>
                <a:schemeClr val="lt1"/>
              </a:buClr>
              <a:buSzPts val="2400"/>
              <a:buFont typeface="Roboto"/>
              <a:buChar char="○"/>
            </a:pPr>
            <a:r>
              <a:rPr lang="en" sz="2400">
                <a:latin typeface="Roboto"/>
                <a:ea typeface="Roboto"/>
                <a:cs typeface="Roboto"/>
                <a:sym typeface="Roboto"/>
              </a:rPr>
              <a:t>Inverse</a:t>
            </a:r>
            <a:endParaRPr sz="2400">
              <a:latin typeface="Roboto"/>
              <a:ea typeface="Roboto"/>
              <a:cs typeface="Roboto"/>
              <a:sym typeface="Roboto"/>
            </a:endParaRPr>
          </a:p>
          <a:p>
            <a:pPr indent="0" lvl="0" marL="0">
              <a:spcBef>
                <a:spcPts val="1600"/>
              </a:spcBef>
              <a:spcAft>
                <a:spcPts val="0"/>
              </a:spcAft>
              <a:buNone/>
            </a:pPr>
            <a:r>
              <a:t/>
            </a:r>
            <a:endParaRPr/>
          </a:p>
        </p:txBody>
      </p:sp>
      <p:sp>
        <p:nvSpPr>
          <p:cNvPr id="132" name="Shape 132"/>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
        <p:nvSpPr>
          <p:cNvPr id="133" name="Shape 1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134" name="Shape 134"/>
          <p:cNvPicPr preferRelativeResize="0"/>
          <p:nvPr/>
        </p:nvPicPr>
        <p:blipFill>
          <a:blip r:embed="rId3">
            <a:alphaModFix/>
          </a:blip>
          <a:stretch>
            <a:fillRect/>
          </a:stretch>
        </p:blipFill>
        <p:spPr>
          <a:xfrm>
            <a:off x="4644675" y="388275"/>
            <a:ext cx="4542651" cy="46685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Shape 139"/>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
        <p:nvSpPr>
          <p:cNvPr id="140" name="Shape 1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141" name="Shape 141"/>
          <p:cNvSpPr txBox="1"/>
          <p:nvPr/>
        </p:nvSpPr>
        <p:spPr>
          <a:xfrm>
            <a:off x="4310925" y="0"/>
            <a:ext cx="4833900" cy="5143500"/>
          </a:xfrm>
          <a:prstGeom prst="rect">
            <a:avLst/>
          </a:prstGeom>
          <a:solidFill>
            <a:srgbClr val="1155CC"/>
          </a:solid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pic>
        <p:nvPicPr>
          <p:cNvPr id="142" name="Shape 142"/>
          <p:cNvPicPr preferRelativeResize="0"/>
          <p:nvPr/>
        </p:nvPicPr>
        <p:blipFill rotWithShape="1">
          <a:blip r:embed="rId3">
            <a:alphaModFix/>
          </a:blip>
          <a:srcRect b="8732" l="3853" r="53333" t="13645"/>
          <a:stretch/>
        </p:blipFill>
        <p:spPr>
          <a:xfrm>
            <a:off x="239075" y="1673500"/>
            <a:ext cx="4773997" cy="2704950"/>
          </a:xfrm>
          <a:prstGeom prst="rect">
            <a:avLst/>
          </a:prstGeom>
          <a:noFill/>
          <a:ln>
            <a:noFill/>
          </a:ln>
        </p:spPr>
      </p:pic>
      <p:pic>
        <p:nvPicPr>
          <p:cNvPr id="143" name="Shape 143"/>
          <p:cNvPicPr preferRelativeResize="0"/>
          <p:nvPr/>
        </p:nvPicPr>
        <p:blipFill rotWithShape="1">
          <a:blip r:embed="rId4">
            <a:alphaModFix/>
          </a:blip>
          <a:srcRect b="11305" l="14331" r="62988" t="13872"/>
          <a:stretch/>
        </p:blipFill>
        <p:spPr>
          <a:xfrm>
            <a:off x="5259625" y="1154375"/>
            <a:ext cx="3504950" cy="3613425"/>
          </a:xfrm>
          <a:prstGeom prst="rect">
            <a:avLst/>
          </a:prstGeom>
          <a:noFill/>
          <a:ln>
            <a:noFill/>
          </a:ln>
        </p:spPr>
      </p:pic>
      <p:sp>
        <p:nvSpPr>
          <p:cNvPr id="144" name="Shape 144"/>
          <p:cNvSpPr txBox="1"/>
          <p:nvPr/>
        </p:nvSpPr>
        <p:spPr>
          <a:xfrm>
            <a:off x="1045100" y="430325"/>
            <a:ext cx="3340200" cy="853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400">
                <a:solidFill>
                  <a:schemeClr val="lt1"/>
                </a:solidFill>
              </a:rPr>
              <a:t>Sensors (cont’d)</a:t>
            </a:r>
            <a:endParaRPr sz="24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